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23.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24.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ppt/notesSlides/notesSlide28.xml" ContentType="application/vnd.openxmlformats-officedocument.presentationml.notesSlide+xml"/>
  <Override PartName="/ppt/charts/chart7.xml" ContentType="application/vnd.openxmlformats-officedocument.drawingml.chart+xml"/>
  <Override PartName="/ppt/notesSlides/notesSlide29.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30.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03" r:id="rId1"/>
  </p:sldMasterIdLst>
  <p:notesMasterIdLst>
    <p:notesMasterId r:id="rId36"/>
  </p:notesMasterIdLst>
  <p:sldIdLst>
    <p:sldId id="256" r:id="rId2"/>
    <p:sldId id="265" r:id="rId3"/>
    <p:sldId id="261" r:id="rId4"/>
    <p:sldId id="262" r:id="rId5"/>
    <p:sldId id="269" r:id="rId6"/>
    <p:sldId id="263" r:id="rId7"/>
    <p:sldId id="264" r:id="rId8"/>
    <p:sldId id="266" r:id="rId9"/>
    <p:sldId id="259" r:id="rId10"/>
    <p:sldId id="267" r:id="rId11"/>
    <p:sldId id="274" r:id="rId12"/>
    <p:sldId id="275" r:id="rId13"/>
    <p:sldId id="276" r:id="rId14"/>
    <p:sldId id="277" r:id="rId15"/>
    <p:sldId id="278" r:id="rId16"/>
    <p:sldId id="279" r:id="rId17"/>
    <p:sldId id="280" r:id="rId18"/>
    <p:sldId id="281" r:id="rId19"/>
    <p:sldId id="282" r:id="rId20"/>
    <p:sldId id="283" r:id="rId21"/>
    <p:sldId id="284" r:id="rId22"/>
    <p:sldId id="298" r:id="rId23"/>
    <p:sldId id="300" r:id="rId24"/>
    <p:sldId id="301" r:id="rId25"/>
    <p:sldId id="288" r:id="rId26"/>
    <p:sldId id="289" r:id="rId27"/>
    <p:sldId id="290" r:id="rId28"/>
    <p:sldId id="291" r:id="rId29"/>
    <p:sldId id="299" r:id="rId30"/>
    <p:sldId id="293" r:id="rId31"/>
    <p:sldId id="294" r:id="rId32"/>
    <p:sldId id="295" r:id="rId33"/>
    <p:sldId id="296" r:id="rId34"/>
    <p:sldId id="271"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EAC86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4467" autoAdjust="0"/>
  </p:normalViewPr>
  <p:slideViewPr>
    <p:cSldViewPr snapToGrid="0" snapToObjects="1">
      <p:cViewPr varScale="1">
        <p:scale>
          <a:sx n="39" d="100"/>
          <a:sy n="39" d="100"/>
        </p:scale>
        <p:origin x="-2864" y="-104"/>
      </p:cViewPr>
      <p:guideLst>
        <p:guide orient="horz" pos="2160"/>
        <p:guide pos="2880"/>
      </p:guideLst>
    </p:cSldViewPr>
  </p:slideViewPr>
  <p:notesTextViewPr>
    <p:cViewPr>
      <p:scale>
        <a:sx n="100" d="100"/>
        <a:sy n="100" d="100"/>
      </p:scale>
      <p:origin x="0" y="0"/>
    </p:cViewPr>
  </p:notesTextViewPr>
  <p:notesViewPr>
    <p:cSldViewPr snapToGrid="0" snapToObjects="1" showGuides="1">
      <p:cViewPr varScale="1">
        <p:scale>
          <a:sx n="130" d="100"/>
          <a:sy n="130" d="100"/>
        </p:scale>
        <p:origin x="-2904"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 Id="rId3"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Macintosh%20HD:Users:MacIsaac:Documents:A%20ROLE:RESEARCHER:DOCTORAL%20STUDENT:PROPOSAL:YORK:DATA%20FOLDER%20--%20destroy%20by%202022July01:TORONTO--%20Questionnaires:EDUC_3711_Questionnaire_AND%20Moodle_Poll_Choices_Respons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1"/>
    </mc:Choice>
    <mc:Fallback>
      <c:style val="41"/>
    </mc:Fallback>
  </mc:AlternateContent>
  <c:chart>
    <c:autoTitleDeleted val="0"/>
    <c:plotArea>
      <c:layout/>
      <c:pieChart>
        <c:varyColors val="1"/>
        <c:ser>
          <c:idx val="0"/>
          <c:order val="0"/>
          <c:dPt>
            <c:idx val="0"/>
            <c:bubble3D val="0"/>
          </c:dPt>
          <c:dPt>
            <c:idx val="1"/>
            <c:bubble3D val="0"/>
          </c:dPt>
          <c:dLbls>
            <c:dLbl>
              <c:idx val="0"/>
              <c:layout>
                <c:manualLayout>
                  <c:x val="-0.146882594536794"/>
                  <c:y val="0.0860402526489943"/>
                </c:manualLayout>
              </c:layout>
              <c:tx>
                <c:rich>
                  <a:bodyPr/>
                  <a:lstStyle/>
                  <a:p>
                    <a:r>
                      <a:rPr lang="en-US" sz="3200" b="1" i="0" baseline="0">
                        <a:solidFill>
                          <a:schemeClr val="tx1"/>
                        </a:solidFill>
                        <a:effectLst>
                          <a:outerShdw blurRad="50800" dist="38100" dir="2700000" algn="tl" rotWithShape="0">
                            <a:srgbClr val="000000">
                              <a:alpha val="43000"/>
                            </a:srgbClr>
                          </a:outerShdw>
                        </a:effectLst>
                      </a:rPr>
                      <a:t>Yes </a:t>
                    </a:r>
                  </a:p>
                  <a:p>
                    <a:r>
                      <a:rPr lang="en-US" sz="3200" b="1" i="0" baseline="0">
                        <a:solidFill>
                          <a:schemeClr val="tx1"/>
                        </a:solidFill>
                        <a:effectLst>
                          <a:outerShdw blurRad="50800" dist="38100" dir="2700000" algn="tl" rotWithShape="0">
                            <a:srgbClr val="000000">
                              <a:alpha val="43000"/>
                            </a:srgbClr>
                          </a:outerShdw>
                        </a:effectLst>
                      </a:rPr>
                      <a:t>39%</a:t>
                    </a:r>
                    <a:endParaRPr lang="en-US"/>
                  </a:p>
                </c:rich>
              </c:tx>
              <c:showLegendKey val="0"/>
              <c:showVal val="1"/>
              <c:showCatName val="1"/>
              <c:showSerName val="0"/>
              <c:showPercent val="0"/>
              <c:showBubbleSize val="0"/>
            </c:dLbl>
            <c:dLbl>
              <c:idx val="1"/>
              <c:layout>
                <c:manualLayout>
                  <c:x val="0.169131184990765"/>
                  <c:y val="-0.109462008416772"/>
                </c:manualLayout>
              </c:layout>
              <c:tx>
                <c:rich>
                  <a:bodyPr/>
                  <a:lstStyle/>
                  <a:p>
                    <a:r>
                      <a:rPr lang="en-US" sz="3200" b="1" i="0" baseline="0" dirty="0">
                        <a:solidFill>
                          <a:schemeClr val="tx1"/>
                        </a:solidFill>
                        <a:effectLst>
                          <a:outerShdw blurRad="50800" dist="38100" dir="2700000" algn="tl" rotWithShape="0">
                            <a:srgbClr val="000000">
                              <a:alpha val="43000"/>
                            </a:srgbClr>
                          </a:outerShdw>
                        </a:effectLst>
                      </a:rPr>
                      <a:t>No</a:t>
                    </a:r>
                  </a:p>
                  <a:p>
                    <a:r>
                      <a:rPr lang="en-US" sz="3200" b="1" i="0" baseline="0" dirty="0">
                        <a:solidFill>
                          <a:schemeClr val="tx1"/>
                        </a:solidFill>
                        <a:effectLst>
                          <a:outerShdw blurRad="50800" dist="38100" dir="2700000" algn="tl" rotWithShape="0">
                            <a:srgbClr val="000000">
                              <a:alpha val="43000"/>
                            </a:srgbClr>
                          </a:outerShdw>
                        </a:effectLst>
                      </a:rPr>
                      <a:t>61%</a:t>
                    </a:r>
                    <a:endParaRPr lang="en-US" dirty="0"/>
                  </a:p>
                </c:rich>
              </c:tx>
              <c:showLegendKey val="0"/>
              <c:showVal val="1"/>
              <c:showCatName val="1"/>
              <c:showSerName val="0"/>
              <c:showPercent val="0"/>
              <c:showBubbleSize val="0"/>
            </c:dLbl>
            <c:spPr>
              <a:ln>
                <a:noFill/>
              </a:ln>
              <a:effectLst/>
            </c:spPr>
            <c:txPr>
              <a:bodyPr/>
              <a:lstStyle/>
              <a:p>
                <a:pPr>
                  <a:defRPr>
                    <a:solidFill>
                      <a:schemeClr val="tx1"/>
                    </a:solidFill>
                    <a:effectLst>
                      <a:outerShdw blurRad="50800" dist="38100" dir="2700000" algn="tl" rotWithShape="0">
                        <a:srgbClr val="000000">
                          <a:alpha val="43000"/>
                        </a:srgbClr>
                      </a:outerShdw>
                    </a:effectLst>
                  </a:defRPr>
                </a:pPr>
                <a:endParaRPr lang="en-US"/>
              </a:p>
            </c:txPr>
            <c:showLegendKey val="0"/>
            <c:showVal val="1"/>
            <c:showCatName val="1"/>
            <c:showSerName val="0"/>
            <c:showPercent val="0"/>
            <c:showBubbleSize val="0"/>
            <c:showLeaderLines val="1"/>
          </c:dLbls>
          <c:cat>
            <c:strRef>
              <c:f>'moodle polls'!$C$19:$C$20</c:f>
              <c:strCache>
                <c:ptCount val="2"/>
                <c:pt idx="0">
                  <c:v>Yes</c:v>
                </c:pt>
                <c:pt idx="1">
                  <c:v>No</c:v>
                </c:pt>
              </c:strCache>
            </c:strRef>
          </c:cat>
          <c:val>
            <c:numRef>
              <c:f>'moodle polls'!$D$19:$D$20</c:f>
              <c:numCache>
                <c:formatCode>0%</c:formatCode>
                <c:ptCount val="2"/>
                <c:pt idx="0">
                  <c:v>0.390243902439024</c:v>
                </c:pt>
                <c:pt idx="1">
                  <c:v>0.609756097560976</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spPr>
            <a:solidFill>
              <a:schemeClr val="bg2">
                <a:lumMod val="50000"/>
              </a:schemeClr>
            </a:solidFill>
            <a:ln w="3175">
              <a:solidFill>
                <a:schemeClr val="tx1"/>
              </a:solidFill>
            </a:ln>
          </c:spPr>
          <c:invertIfNegative val="0"/>
          <c:cat>
            <c:strRef>
              <c:f>'moodle polls'!$C$27:$C$31</c:f>
              <c:strCache>
                <c:ptCount val="5"/>
                <c:pt idx="0">
                  <c:v>one</c:v>
                </c:pt>
                <c:pt idx="1">
                  <c:v>two</c:v>
                </c:pt>
                <c:pt idx="2">
                  <c:v>three</c:v>
                </c:pt>
                <c:pt idx="3">
                  <c:v>four</c:v>
                </c:pt>
                <c:pt idx="4">
                  <c:v>five or more</c:v>
                </c:pt>
              </c:strCache>
            </c:strRef>
          </c:cat>
          <c:val>
            <c:numRef>
              <c:f>'moodle polls'!$D$27:$D$31</c:f>
              <c:numCache>
                <c:formatCode>0%</c:formatCode>
                <c:ptCount val="5"/>
                <c:pt idx="0">
                  <c:v>0.205128205128205</c:v>
                </c:pt>
                <c:pt idx="1">
                  <c:v>0.333333333333333</c:v>
                </c:pt>
                <c:pt idx="2">
                  <c:v>0.256410256410256</c:v>
                </c:pt>
                <c:pt idx="3">
                  <c:v>0.179487179487179</c:v>
                </c:pt>
                <c:pt idx="4">
                  <c:v>0.0256410256410256</c:v>
                </c:pt>
              </c:numCache>
            </c:numRef>
          </c:val>
        </c:ser>
        <c:dLbls>
          <c:showLegendKey val="0"/>
          <c:showVal val="0"/>
          <c:showCatName val="0"/>
          <c:showSerName val="0"/>
          <c:showPercent val="0"/>
          <c:showBubbleSize val="0"/>
        </c:dLbls>
        <c:gapWidth val="150"/>
        <c:axId val="2142381960"/>
        <c:axId val="2142379048"/>
      </c:barChart>
      <c:catAx>
        <c:axId val="2142381960"/>
        <c:scaling>
          <c:orientation val="minMax"/>
        </c:scaling>
        <c:delete val="0"/>
        <c:axPos val="l"/>
        <c:majorTickMark val="out"/>
        <c:minorTickMark val="none"/>
        <c:tickLblPos val="nextTo"/>
        <c:txPr>
          <a:bodyPr/>
          <a:lstStyle/>
          <a:p>
            <a:pPr>
              <a:defRPr sz="1800" b="1" i="0"/>
            </a:pPr>
            <a:endParaRPr lang="en-US"/>
          </a:p>
        </c:txPr>
        <c:crossAx val="2142379048"/>
        <c:crosses val="autoZero"/>
        <c:auto val="1"/>
        <c:lblAlgn val="ctr"/>
        <c:lblOffset val="100"/>
        <c:noMultiLvlLbl val="0"/>
      </c:catAx>
      <c:valAx>
        <c:axId val="2142379048"/>
        <c:scaling>
          <c:orientation val="minMax"/>
        </c:scaling>
        <c:delete val="0"/>
        <c:axPos val="b"/>
        <c:majorGridlines/>
        <c:numFmt formatCode="0%" sourceLinked="1"/>
        <c:majorTickMark val="out"/>
        <c:minorTickMark val="none"/>
        <c:tickLblPos val="nextTo"/>
        <c:crossAx val="2142381960"/>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chemeClr val="bg2">
                <a:lumMod val="50000"/>
              </a:schemeClr>
            </a:solidFill>
            <a:ln w="3175">
              <a:solidFill>
                <a:schemeClr val="tx1"/>
              </a:solidFill>
            </a:ln>
          </c:spPr>
          <c:invertIfNegative val="0"/>
          <c:cat>
            <c:strRef>
              <c:f>'moodle polls'!$C$27:$C$31</c:f>
              <c:strCache>
                <c:ptCount val="5"/>
                <c:pt idx="0">
                  <c:v>one</c:v>
                </c:pt>
                <c:pt idx="1">
                  <c:v>two</c:v>
                </c:pt>
                <c:pt idx="2">
                  <c:v>three</c:v>
                </c:pt>
                <c:pt idx="3">
                  <c:v>four</c:v>
                </c:pt>
                <c:pt idx="4">
                  <c:v>five or more</c:v>
                </c:pt>
              </c:strCache>
            </c:strRef>
          </c:cat>
          <c:val>
            <c:numRef>
              <c:f>'moodle polls'!$D$27:$D$31</c:f>
              <c:numCache>
                <c:formatCode>0%</c:formatCode>
                <c:ptCount val="5"/>
                <c:pt idx="0">
                  <c:v>0.205128205128205</c:v>
                </c:pt>
                <c:pt idx="1">
                  <c:v>0.333333333333333</c:v>
                </c:pt>
                <c:pt idx="2">
                  <c:v>0.256410256410256</c:v>
                </c:pt>
                <c:pt idx="3">
                  <c:v>0.179487179487179</c:v>
                </c:pt>
                <c:pt idx="4">
                  <c:v>0.0256410256410256</c:v>
                </c:pt>
              </c:numCache>
            </c:numRef>
          </c:val>
        </c:ser>
        <c:dLbls>
          <c:showLegendKey val="0"/>
          <c:showVal val="0"/>
          <c:showCatName val="0"/>
          <c:showSerName val="0"/>
          <c:showPercent val="0"/>
          <c:showBubbleSize val="0"/>
        </c:dLbls>
        <c:gapWidth val="150"/>
        <c:axId val="2142290376"/>
        <c:axId val="2142287448"/>
      </c:barChart>
      <c:catAx>
        <c:axId val="2142290376"/>
        <c:scaling>
          <c:orientation val="minMax"/>
        </c:scaling>
        <c:delete val="0"/>
        <c:axPos val="l"/>
        <c:majorTickMark val="out"/>
        <c:minorTickMark val="none"/>
        <c:tickLblPos val="nextTo"/>
        <c:txPr>
          <a:bodyPr/>
          <a:lstStyle/>
          <a:p>
            <a:pPr>
              <a:defRPr sz="1800" b="1" i="0"/>
            </a:pPr>
            <a:endParaRPr lang="en-US"/>
          </a:p>
        </c:txPr>
        <c:crossAx val="2142287448"/>
        <c:crosses val="autoZero"/>
        <c:auto val="1"/>
        <c:lblAlgn val="ctr"/>
        <c:lblOffset val="100"/>
        <c:noMultiLvlLbl val="0"/>
      </c:catAx>
      <c:valAx>
        <c:axId val="2142287448"/>
        <c:scaling>
          <c:orientation val="minMax"/>
        </c:scaling>
        <c:delete val="0"/>
        <c:axPos val="b"/>
        <c:majorGridlines/>
        <c:numFmt formatCode="0%" sourceLinked="1"/>
        <c:majorTickMark val="out"/>
        <c:minorTickMark val="none"/>
        <c:tickLblPos val="nextTo"/>
        <c:crossAx val="2142290376"/>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'moodle polls'!$D$45</c:f>
              <c:strCache>
                <c:ptCount val="1"/>
                <c:pt idx="0">
                  <c:v>Father</c:v>
                </c:pt>
              </c:strCache>
            </c:strRef>
          </c:tx>
          <c:spPr>
            <a:solidFill>
              <a:srgbClr val="615D9A">
                <a:lumMod val="60000"/>
                <a:lumOff val="40000"/>
              </a:srgbClr>
            </a:solidFill>
          </c:spPr>
          <c:invertIfNegative val="0"/>
          <c:cat>
            <c:strRef>
              <c:f>'moodle polls'!$C$46:$C$50</c:f>
              <c:strCache>
                <c:ptCount val="5"/>
                <c:pt idx="0">
                  <c:v>No schooling</c:v>
                </c:pt>
                <c:pt idx="1">
                  <c:v>Primary schooling</c:v>
                </c:pt>
                <c:pt idx="2">
                  <c:v>Secondary schooling</c:v>
                </c:pt>
                <c:pt idx="3">
                  <c:v>Post secondary education</c:v>
                </c:pt>
                <c:pt idx="4">
                  <c:v>Graduate School</c:v>
                </c:pt>
              </c:strCache>
            </c:strRef>
          </c:cat>
          <c:val>
            <c:numRef>
              <c:f>'moodle polls'!$D$46:$D$50</c:f>
              <c:numCache>
                <c:formatCode>0%</c:formatCode>
                <c:ptCount val="5"/>
                <c:pt idx="0">
                  <c:v>0.108108108108108</c:v>
                </c:pt>
                <c:pt idx="1">
                  <c:v>0.189189189189189</c:v>
                </c:pt>
                <c:pt idx="2">
                  <c:v>0.216216216216216</c:v>
                </c:pt>
                <c:pt idx="3">
                  <c:v>0.324324324324324</c:v>
                </c:pt>
                <c:pt idx="4">
                  <c:v>0.162162162162162</c:v>
                </c:pt>
              </c:numCache>
            </c:numRef>
          </c:val>
        </c:ser>
        <c:ser>
          <c:idx val="1"/>
          <c:order val="1"/>
          <c:tx>
            <c:strRef>
              <c:f>'moodle polls'!$E$45</c:f>
              <c:strCache>
                <c:ptCount val="1"/>
                <c:pt idx="0">
                  <c:v>Mother</c:v>
                </c:pt>
              </c:strCache>
            </c:strRef>
          </c:tx>
          <c:spPr>
            <a:solidFill>
              <a:srgbClr val="82682C">
                <a:lumMod val="50000"/>
              </a:srgbClr>
            </a:solidFill>
          </c:spPr>
          <c:invertIfNegative val="0"/>
          <c:cat>
            <c:strRef>
              <c:f>'moodle polls'!$C$46:$C$50</c:f>
              <c:strCache>
                <c:ptCount val="5"/>
                <c:pt idx="0">
                  <c:v>No schooling</c:v>
                </c:pt>
                <c:pt idx="1">
                  <c:v>Primary schooling</c:v>
                </c:pt>
                <c:pt idx="2">
                  <c:v>Secondary schooling</c:v>
                </c:pt>
                <c:pt idx="3">
                  <c:v>Post secondary education</c:v>
                </c:pt>
                <c:pt idx="4">
                  <c:v>Graduate School</c:v>
                </c:pt>
              </c:strCache>
            </c:strRef>
          </c:cat>
          <c:val>
            <c:numRef>
              <c:f>'moodle polls'!$E$46:$E$50</c:f>
              <c:numCache>
                <c:formatCode>0%</c:formatCode>
                <c:ptCount val="5"/>
                <c:pt idx="0">
                  <c:v>0.189189189189189</c:v>
                </c:pt>
                <c:pt idx="1">
                  <c:v>0.216216216216216</c:v>
                </c:pt>
                <c:pt idx="2">
                  <c:v>0.189189189189189</c:v>
                </c:pt>
                <c:pt idx="3">
                  <c:v>0.243243243243243</c:v>
                </c:pt>
                <c:pt idx="4">
                  <c:v>0.162162162162162</c:v>
                </c:pt>
              </c:numCache>
            </c:numRef>
          </c:val>
        </c:ser>
        <c:dLbls>
          <c:showLegendKey val="0"/>
          <c:showVal val="0"/>
          <c:showCatName val="0"/>
          <c:showSerName val="0"/>
          <c:showPercent val="0"/>
          <c:showBubbleSize val="0"/>
        </c:dLbls>
        <c:gapWidth val="150"/>
        <c:axId val="2125600840"/>
        <c:axId val="2145216264"/>
      </c:barChart>
      <c:catAx>
        <c:axId val="2125600840"/>
        <c:scaling>
          <c:orientation val="minMax"/>
        </c:scaling>
        <c:delete val="0"/>
        <c:axPos val="b"/>
        <c:majorTickMark val="out"/>
        <c:minorTickMark val="none"/>
        <c:tickLblPos val="nextTo"/>
        <c:crossAx val="2145216264"/>
        <c:crosses val="autoZero"/>
        <c:auto val="1"/>
        <c:lblAlgn val="ctr"/>
        <c:lblOffset val="100"/>
        <c:noMultiLvlLbl val="0"/>
      </c:catAx>
      <c:valAx>
        <c:axId val="2145216264"/>
        <c:scaling>
          <c:orientation val="minMax"/>
        </c:scaling>
        <c:delete val="0"/>
        <c:axPos val="l"/>
        <c:majorGridlines/>
        <c:numFmt formatCode="0%" sourceLinked="1"/>
        <c:majorTickMark val="out"/>
        <c:minorTickMark val="none"/>
        <c:tickLblPos val="nextTo"/>
        <c:crossAx val="212560084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'moodle polls'!$D$45</c:f>
              <c:strCache>
                <c:ptCount val="1"/>
                <c:pt idx="0">
                  <c:v>Father</c:v>
                </c:pt>
              </c:strCache>
            </c:strRef>
          </c:tx>
          <c:spPr>
            <a:solidFill>
              <a:srgbClr val="615D9A">
                <a:lumMod val="60000"/>
                <a:lumOff val="40000"/>
              </a:srgbClr>
            </a:solidFill>
          </c:spPr>
          <c:invertIfNegative val="0"/>
          <c:cat>
            <c:strRef>
              <c:f>'moodle polls'!$C$46:$C$50</c:f>
              <c:strCache>
                <c:ptCount val="5"/>
                <c:pt idx="0">
                  <c:v>No schooling</c:v>
                </c:pt>
                <c:pt idx="1">
                  <c:v>Primary schooling</c:v>
                </c:pt>
                <c:pt idx="2">
                  <c:v>Secondary schooling</c:v>
                </c:pt>
                <c:pt idx="3">
                  <c:v>Post secondary education</c:v>
                </c:pt>
                <c:pt idx="4">
                  <c:v>Graduate School</c:v>
                </c:pt>
              </c:strCache>
            </c:strRef>
          </c:cat>
          <c:val>
            <c:numRef>
              <c:f>'moodle polls'!$D$46:$D$50</c:f>
              <c:numCache>
                <c:formatCode>0%</c:formatCode>
                <c:ptCount val="5"/>
                <c:pt idx="0">
                  <c:v>0.108108108108108</c:v>
                </c:pt>
                <c:pt idx="1">
                  <c:v>0.189189189189189</c:v>
                </c:pt>
                <c:pt idx="2">
                  <c:v>0.216216216216216</c:v>
                </c:pt>
                <c:pt idx="3">
                  <c:v>0.324324324324324</c:v>
                </c:pt>
                <c:pt idx="4">
                  <c:v>0.162162162162162</c:v>
                </c:pt>
              </c:numCache>
            </c:numRef>
          </c:val>
        </c:ser>
        <c:ser>
          <c:idx val="1"/>
          <c:order val="1"/>
          <c:tx>
            <c:strRef>
              <c:f>'moodle polls'!$E$45</c:f>
              <c:strCache>
                <c:ptCount val="1"/>
                <c:pt idx="0">
                  <c:v>Mother</c:v>
                </c:pt>
              </c:strCache>
            </c:strRef>
          </c:tx>
          <c:spPr>
            <a:solidFill>
              <a:srgbClr val="82682C">
                <a:lumMod val="50000"/>
              </a:srgbClr>
            </a:solidFill>
          </c:spPr>
          <c:invertIfNegative val="0"/>
          <c:cat>
            <c:strRef>
              <c:f>'moodle polls'!$C$46:$C$50</c:f>
              <c:strCache>
                <c:ptCount val="5"/>
                <c:pt idx="0">
                  <c:v>No schooling</c:v>
                </c:pt>
                <c:pt idx="1">
                  <c:v>Primary schooling</c:v>
                </c:pt>
                <c:pt idx="2">
                  <c:v>Secondary schooling</c:v>
                </c:pt>
                <c:pt idx="3">
                  <c:v>Post secondary education</c:v>
                </c:pt>
                <c:pt idx="4">
                  <c:v>Graduate School</c:v>
                </c:pt>
              </c:strCache>
            </c:strRef>
          </c:cat>
          <c:val>
            <c:numRef>
              <c:f>'moodle polls'!$E$46:$E$50</c:f>
              <c:numCache>
                <c:formatCode>0%</c:formatCode>
                <c:ptCount val="5"/>
                <c:pt idx="0">
                  <c:v>0.189189189189189</c:v>
                </c:pt>
                <c:pt idx="1">
                  <c:v>0.216216216216216</c:v>
                </c:pt>
                <c:pt idx="2">
                  <c:v>0.189189189189189</c:v>
                </c:pt>
                <c:pt idx="3">
                  <c:v>0.243243243243243</c:v>
                </c:pt>
                <c:pt idx="4">
                  <c:v>0.162162162162162</c:v>
                </c:pt>
              </c:numCache>
            </c:numRef>
          </c:val>
        </c:ser>
        <c:dLbls>
          <c:showLegendKey val="0"/>
          <c:showVal val="0"/>
          <c:showCatName val="0"/>
          <c:showSerName val="0"/>
          <c:showPercent val="0"/>
          <c:showBubbleSize val="0"/>
        </c:dLbls>
        <c:gapWidth val="150"/>
        <c:axId val="2145197144"/>
        <c:axId val="2145200120"/>
      </c:barChart>
      <c:catAx>
        <c:axId val="2145197144"/>
        <c:scaling>
          <c:orientation val="minMax"/>
        </c:scaling>
        <c:delete val="0"/>
        <c:axPos val="b"/>
        <c:majorTickMark val="out"/>
        <c:minorTickMark val="none"/>
        <c:tickLblPos val="nextTo"/>
        <c:crossAx val="2145200120"/>
        <c:crosses val="autoZero"/>
        <c:auto val="1"/>
        <c:lblAlgn val="ctr"/>
        <c:lblOffset val="100"/>
        <c:noMultiLvlLbl val="0"/>
      </c:catAx>
      <c:valAx>
        <c:axId val="2145200120"/>
        <c:scaling>
          <c:orientation val="minMax"/>
        </c:scaling>
        <c:delete val="0"/>
        <c:axPos val="l"/>
        <c:majorGridlines/>
        <c:numFmt formatCode="0%" sourceLinked="1"/>
        <c:majorTickMark val="out"/>
        <c:minorTickMark val="none"/>
        <c:tickLblPos val="nextTo"/>
        <c:crossAx val="2145197144"/>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10237314085739"/>
          <c:y val="0.0711234272131699"/>
          <c:w val="0.559376883445125"/>
          <c:h val="0.892398148195202"/>
        </c:manualLayout>
      </c:layout>
      <c:barChart>
        <c:barDir val="bar"/>
        <c:grouping val="clustered"/>
        <c:varyColors val="0"/>
        <c:ser>
          <c:idx val="0"/>
          <c:order val="0"/>
          <c:spPr>
            <a:solidFill>
              <a:schemeClr val="bg2">
                <a:lumMod val="75000"/>
              </a:schemeClr>
            </a:solidFill>
            <a:ln>
              <a:solidFill>
                <a:schemeClr val="tx1"/>
              </a:solidFill>
            </a:ln>
          </c:spPr>
          <c:invertIfNegative val="0"/>
          <c:cat>
            <c:strRef>
              <c:f>'moodle polls'!$C$89:$C$92</c:f>
              <c:strCache>
                <c:ptCount val="4"/>
                <c:pt idx="0">
                  <c:v>social/political/economic transformation</c:v>
                </c:pt>
                <c:pt idx="1">
                  <c:v>personal growth/enlightenment</c:v>
                </c:pt>
                <c:pt idx="2">
                  <c:v>job training/livlihoods</c:v>
                </c:pt>
                <c:pt idx="3">
                  <c:v>community/cultural contribution</c:v>
                </c:pt>
              </c:strCache>
            </c:strRef>
          </c:cat>
          <c:val>
            <c:numRef>
              <c:f>'moodle polls'!$D$89:$D$92</c:f>
              <c:numCache>
                <c:formatCode>0%</c:formatCode>
                <c:ptCount val="4"/>
                <c:pt idx="0">
                  <c:v>0.393939393939394</c:v>
                </c:pt>
                <c:pt idx="1">
                  <c:v>0.272727272727273</c:v>
                </c:pt>
                <c:pt idx="2">
                  <c:v>0.181818181818182</c:v>
                </c:pt>
                <c:pt idx="3">
                  <c:v>0.151515151515152</c:v>
                </c:pt>
              </c:numCache>
            </c:numRef>
          </c:val>
        </c:ser>
        <c:dLbls>
          <c:showLegendKey val="0"/>
          <c:showVal val="0"/>
          <c:showCatName val="0"/>
          <c:showSerName val="0"/>
          <c:showPercent val="0"/>
          <c:showBubbleSize val="0"/>
        </c:dLbls>
        <c:gapWidth val="150"/>
        <c:axId val="2144507656"/>
        <c:axId val="2144510632"/>
      </c:barChart>
      <c:dateAx>
        <c:axId val="2144507656"/>
        <c:scaling>
          <c:orientation val="maxMin"/>
        </c:scaling>
        <c:delete val="0"/>
        <c:axPos val="l"/>
        <c:majorTickMark val="out"/>
        <c:minorTickMark val="none"/>
        <c:tickLblPos val="nextTo"/>
        <c:crossAx val="2144510632"/>
        <c:crosses val="autoZero"/>
        <c:auto val="0"/>
        <c:lblOffset val="100"/>
        <c:baseTimeUnit val="days"/>
      </c:dateAx>
      <c:valAx>
        <c:axId val="2144510632"/>
        <c:scaling>
          <c:orientation val="minMax"/>
        </c:scaling>
        <c:delete val="0"/>
        <c:axPos val="t"/>
        <c:majorGridlines/>
        <c:numFmt formatCode="0%" sourceLinked="1"/>
        <c:majorTickMark val="out"/>
        <c:minorTickMark val="none"/>
        <c:tickLblPos val="nextTo"/>
        <c:txPr>
          <a:bodyPr/>
          <a:lstStyle/>
          <a:p>
            <a:pPr>
              <a:defRPr sz="1400" b="0" i="0"/>
            </a:pPr>
            <a:endParaRPr lang="en-US"/>
          </a:p>
        </c:txPr>
        <c:crossAx val="2144507656"/>
        <c:crosses val="autoZero"/>
        <c:crossBetween val="between"/>
      </c:valAx>
    </c:plotArea>
    <c:plotVisOnly val="1"/>
    <c:dispBlanksAs val="gap"/>
    <c:showDLblsOverMax val="0"/>
  </c:chart>
  <c:txPr>
    <a:bodyPr/>
    <a:lstStyle/>
    <a:p>
      <a:pPr>
        <a:defRPr sz="1800" b="1" i="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72688587537669"/>
          <c:y val="0.107601851804798"/>
          <c:w val="0.494491226791096"/>
          <c:h val="0.855919723603573"/>
        </c:manualLayout>
      </c:layout>
      <c:barChart>
        <c:barDir val="bar"/>
        <c:grouping val="clustered"/>
        <c:varyColors val="0"/>
        <c:ser>
          <c:idx val="0"/>
          <c:order val="0"/>
          <c:spPr>
            <a:solidFill>
              <a:schemeClr val="bg2">
                <a:lumMod val="75000"/>
              </a:schemeClr>
            </a:solidFill>
            <a:ln>
              <a:solidFill>
                <a:schemeClr val="tx1"/>
              </a:solidFill>
            </a:ln>
          </c:spPr>
          <c:invertIfNegative val="0"/>
          <c:cat>
            <c:strRef>
              <c:f>'moodle polls'!$C$100:$C$105</c:f>
              <c:strCache>
                <c:ptCount val="6"/>
                <c:pt idx="0">
                  <c:v>Healthcare and Disease prevention</c:v>
                </c:pt>
                <c:pt idx="1">
                  <c:v>Food Security and Clean Water</c:v>
                </c:pt>
                <c:pt idx="2">
                  <c:v>Education for All</c:v>
                </c:pt>
                <c:pt idx="3">
                  <c:v>Equity and Human Rights</c:v>
                </c:pt>
                <c:pt idx="4">
                  <c:v>Peace and Conflict Resolution</c:v>
                </c:pt>
                <c:pt idx="5">
                  <c:v>Economic Development</c:v>
                </c:pt>
              </c:strCache>
            </c:strRef>
          </c:cat>
          <c:val>
            <c:numRef>
              <c:f>'moodle polls'!$D$100:$D$105</c:f>
              <c:numCache>
                <c:formatCode>0%</c:formatCode>
                <c:ptCount val="6"/>
                <c:pt idx="0">
                  <c:v>0.678571428571429</c:v>
                </c:pt>
                <c:pt idx="1">
                  <c:v>0.607142857142857</c:v>
                </c:pt>
                <c:pt idx="2">
                  <c:v>0.571428571428571</c:v>
                </c:pt>
                <c:pt idx="3">
                  <c:v>0.428571428571429</c:v>
                </c:pt>
                <c:pt idx="4">
                  <c:v>0.321428571428571</c:v>
                </c:pt>
                <c:pt idx="5">
                  <c:v>0.285714285714286</c:v>
                </c:pt>
              </c:numCache>
            </c:numRef>
          </c:val>
        </c:ser>
        <c:dLbls>
          <c:showLegendKey val="0"/>
          <c:showVal val="0"/>
          <c:showCatName val="0"/>
          <c:showSerName val="0"/>
          <c:showPercent val="0"/>
          <c:showBubbleSize val="0"/>
        </c:dLbls>
        <c:gapWidth val="150"/>
        <c:axId val="2142086152"/>
        <c:axId val="2140830472"/>
      </c:barChart>
      <c:catAx>
        <c:axId val="2142086152"/>
        <c:scaling>
          <c:orientation val="maxMin"/>
        </c:scaling>
        <c:delete val="0"/>
        <c:axPos val="l"/>
        <c:majorTickMark val="out"/>
        <c:minorTickMark val="none"/>
        <c:tickLblPos val="nextTo"/>
        <c:txPr>
          <a:bodyPr/>
          <a:lstStyle/>
          <a:p>
            <a:pPr>
              <a:defRPr sz="1800" b="1" i="0"/>
            </a:pPr>
            <a:endParaRPr lang="en-US"/>
          </a:p>
        </c:txPr>
        <c:crossAx val="2140830472"/>
        <c:crosses val="autoZero"/>
        <c:auto val="1"/>
        <c:lblAlgn val="ctr"/>
        <c:lblOffset val="100"/>
        <c:noMultiLvlLbl val="0"/>
      </c:catAx>
      <c:valAx>
        <c:axId val="2140830472"/>
        <c:scaling>
          <c:orientation val="minMax"/>
        </c:scaling>
        <c:delete val="0"/>
        <c:axPos val="t"/>
        <c:majorGridlines/>
        <c:numFmt formatCode="0%" sourceLinked="1"/>
        <c:majorTickMark val="out"/>
        <c:minorTickMark val="none"/>
        <c:tickLblPos val="nextTo"/>
        <c:crossAx val="2142086152"/>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rgbClr val="73407F"/>
              </a:solidFill>
            </c:spPr>
          </c:dPt>
          <c:dPt>
            <c:idx val="1"/>
            <c:bubble3D val="0"/>
            <c:spPr>
              <a:solidFill>
                <a:srgbClr val="8064A2">
                  <a:lumMod val="60000"/>
                  <a:lumOff val="40000"/>
                </a:srgbClr>
              </a:solidFill>
            </c:spPr>
          </c:dPt>
          <c:dPt>
            <c:idx val="2"/>
            <c:bubble3D val="0"/>
            <c:spPr>
              <a:solidFill>
                <a:schemeClr val="bg1">
                  <a:lumMod val="85000"/>
                </a:schemeClr>
              </a:solidFill>
            </c:spPr>
          </c:dPt>
          <c:dPt>
            <c:idx val="3"/>
            <c:bubble3D val="0"/>
            <c:spPr>
              <a:solidFill>
                <a:srgbClr val="EEECE1">
                  <a:lumMod val="75000"/>
                </a:srgbClr>
              </a:solidFill>
            </c:spPr>
          </c:dPt>
          <c:dPt>
            <c:idx val="4"/>
            <c:bubble3D val="0"/>
            <c:spPr>
              <a:solidFill>
                <a:srgbClr val="EEECE1">
                  <a:lumMod val="50000"/>
                </a:srgbClr>
              </a:solidFill>
            </c:spPr>
          </c:dPt>
          <c:cat>
            <c:strRef>
              <c:f>'moodle polls'!$C$120:$G$120</c:f>
              <c:strCache>
                <c:ptCount val="5"/>
                <c:pt idx="0">
                  <c:v>beyond hopeless</c:v>
                </c:pt>
                <c:pt idx="1">
                  <c:v>steadily deteriorating</c:v>
                </c:pt>
                <c:pt idx="2">
                  <c:v>about the same</c:v>
                </c:pt>
                <c:pt idx="3">
                  <c:v>steadily improving</c:v>
                </c:pt>
                <c:pt idx="4">
                  <c:v>significantly improved</c:v>
                </c:pt>
              </c:strCache>
            </c:strRef>
          </c:cat>
          <c:val>
            <c:numRef>
              <c:f>'moodle polls'!$C$121:$G$121</c:f>
              <c:numCache>
                <c:formatCode>0%</c:formatCode>
                <c:ptCount val="5"/>
                <c:pt idx="0">
                  <c:v>0.0588235294117647</c:v>
                </c:pt>
                <c:pt idx="1">
                  <c:v>0.264705882352941</c:v>
                </c:pt>
                <c:pt idx="2">
                  <c:v>0.294117647058824</c:v>
                </c:pt>
                <c:pt idx="3">
                  <c:v>0.294117647058824</c:v>
                </c:pt>
                <c:pt idx="4">
                  <c:v>0.088235294117647</c:v>
                </c:pt>
              </c:numCache>
            </c:numRef>
          </c:val>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800" b="1" i="0" kern="1600" spc="0">
                <a:latin typeface="Calisto MT"/>
              </a:defRPr>
            </a:pPr>
            <a:endParaRPr lang="en-US"/>
          </a:p>
        </c:txPr>
      </c:legendEntry>
      <c:legendEntry>
        <c:idx val="1"/>
        <c:txPr>
          <a:bodyPr/>
          <a:lstStyle/>
          <a:p>
            <a:pPr>
              <a:defRPr sz="1800" b="1" i="0" kern="1600" spc="0">
                <a:latin typeface="Calisto MT"/>
              </a:defRPr>
            </a:pPr>
            <a:endParaRPr lang="en-US"/>
          </a:p>
        </c:txPr>
      </c:legendEntry>
      <c:legendEntry>
        <c:idx val="2"/>
        <c:txPr>
          <a:bodyPr/>
          <a:lstStyle/>
          <a:p>
            <a:pPr>
              <a:defRPr sz="1800" b="1" i="0" kern="1600" spc="0">
                <a:latin typeface="Calisto MT"/>
              </a:defRPr>
            </a:pPr>
            <a:endParaRPr lang="en-US"/>
          </a:p>
        </c:txPr>
      </c:legendEntry>
      <c:legendEntry>
        <c:idx val="3"/>
        <c:txPr>
          <a:bodyPr/>
          <a:lstStyle/>
          <a:p>
            <a:pPr>
              <a:defRPr sz="1800" b="1" i="0" kern="1600" spc="0">
                <a:latin typeface="Calisto MT"/>
              </a:defRPr>
            </a:pPr>
            <a:endParaRPr lang="en-US"/>
          </a:p>
        </c:txPr>
      </c:legendEntry>
      <c:legendEntry>
        <c:idx val="4"/>
        <c:txPr>
          <a:bodyPr/>
          <a:lstStyle/>
          <a:p>
            <a:pPr>
              <a:defRPr sz="1800" b="1" i="0" kern="1600" spc="0">
                <a:latin typeface="Calisto MT"/>
              </a:defRPr>
            </a:pPr>
            <a:endParaRPr lang="en-US"/>
          </a:p>
        </c:txPr>
      </c:legendEntry>
      <c:layout>
        <c:manualLayout>
          <c:xMode val="edge"/>
          <c:yMode val="edge"/>
          <c:x val="0.689308593370273"/>
          <c:y val="0.106135644502617"/>
          <c:w val="0.298345727617381"/>
          <c:h val="0.714771640864055"/>
        </c:manualLayout>
      </c:layout>
      <c:overlay val="0"/>
      <c:txPr>
        <a:bodyPr/>
        <a:lstStyle/>
        <a:p>
          <a:pPr>
            <a:defRPr sz="1800" b="1" i="0" kern="1600" spc="0"/>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rgbClr val="73407F"/>
              </a:solidFill>
            </c:spPr>
          </c:dPt>
          <c:dPt>
            <c:idx val="1"/>
            <c:bubble3D val="0"/>
            <c:spPr>
              <a:solidFill>
                <a:srgbClr val="8064A2">
                  <a:lumMod val="60000"/>
                  <a:lumOff val="40000"/>
                </a:srgbClr>
              </a:solidFill>
            </c:spPr>
          </c:dPt>
          <c:dPt>
            <c:idx val="2"/>
            <c:bubble3D val="0"/>
            <c:spPr>
              <a:solidFill>
                <a:schemeClr val="bg1">
                  <a:lumMod val="85000"/>
                </a:schemeClr>
              </a:solidFill>
            </c:spPr>
          </c:dPt>
          <c:dPt>
            <c:idx val="3"/>
            <c:bubble3D val="0"/>
            <c:spPr>
              <a:solidFill>
                <a:srgbClr val="EEECE1">
                  <a:lumMod val="75000"/>
                </a:srgbClr>
              </a:solidFill>
            </c:spPr>
          </c:dPt>
          <c:dPt>
            <c:idx val="4"/>
            <c:bubble3D val="0"/>
            <c:spPr>
              <a:solidFill>
                <a:srgbClr val="EEECE1">
                  <a:lumMod val="50000"/>
                </a:srgbClr>
              </a:solidFill>
            </c:spPr>
          </c:dPt>
          <c:cat>
            <c:strRef>
              <c:f>'moodle polls'!$C$120:$G$120</c:f>
              <c:strCache>
                <c:ptCount val="5"/>
                <c:pt idx="0">
                  <c:v>beyond hopeless</c:v>
                </c:pt>
                <c:pt idx="1">
                  <c:v>steadily deteriorating</c:v>
                </c:pt>
                <c:pt idx="2">
                  <c:v>about the same</c:v>
                </c:pt>
                <c:pt idx="3">
                  <c:v>steadily improving</c:v>
                </c:pt>
                <c:pt idx="4">
                  <c:v>significantly improved</c:v>
                </c:pt>
              </c:strCache>
            </c:strRef>
          </c:cat>
          <c:val>
            <c:numRef>
              <c:f>'moodle polls'!$C$121:$G$121</c:f>
              <c:numCache>
                <c:formatCode>0%</c:formatCode>
                <c:ptCount val="5"/>
                <c:pt idx="0">
                  <c:v>0.0588235294117647</c:v>
                </c:pt>
                <c:pt idx="1">
                  <c:v>0.264705882352941</c:v>
                </c:pt>
                <c:pt idx="2">
                  <c:v>0.294117647058824</c:v>
                </c:pt>
                <c:pt idx="3">
                  <c:v>0.294117647058824</c:v>
                </c:pt>
                <c:pt idx="4">
                  <c:v>0.088235294117647</c:v>
                </c:pt>
              </c:numCache>
            </c:numRef>
          </c:val>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800" b="1" i="0" kern="1600" spc="0">
                <a:latin typeface="Calisto MT"/>
              </a:defRPr>
            </a:pPr>
            <a:endParaRPr lang="en-US"/>
          </a:p>
        </c:txPr>
      </c:legendEntry>
      <c:legendEntry>
        <c:idx val="1"/>
        <c:txPr>
          <a:bodyPr/>
          <a:lstStyle/>
          <a:p>
            <a:pPr>
              <a:defRPr sz="1800" b="1" i="0" kern="1600" spc="0">
                <a:latin typeface="Calisto MT"/>
              </a:defRPr>
            </a:pPr>
            <a:endParaRPr lang="en-US"/>
          </a:p>
        </c:txPr>
      </c:legendEntry>
      <c:legendEntry>
        <c:idx val="2"/>
        <c:txPr>
          <a:bodyPr/>
          <a:lstStyle/>
          <a:p>
            <a:pPr>
              <a:defRPr sz="1800" b="1" i="0" kern="1600" spc="0">
                <a:latin typeface="Calisto MT"/>
              </a:defRPr>
            </a:pPr>
            <a:endParaRPr lang="en-US"/>
          </a:p>
        </c:txPr>
      </c:legendEntry>
      <c:legendEntry>
        <c:idx val="3"/>
        <c:txPr>
          <a:bodyPr/>
          <a:lstStyle/>
          <a:p>
            <a:pPr>
              <a:defRPr sz="1800" b="1" i="0" kern="1600" spc="0">
                <a:latin typeface="Calisto MT"/>
              </a:defRPr>
            </a:pPr>
            <a:endParaRPr lang="en-US"/>
          </a:p>
        </c:txPr>
      </c:legendEntry>
      <c:legendEntry>
        <c:idx val="4"/>
        <c:txPr>
          <a:bodyPr/>
          <a:lstStyle/>
          <a:p>
            <a:pPr>
              <a:defRPr sz="1800" b="1" i="0" kern="1600" spc="0">
                <a:latin typeface="Calisto MT"/>
              </a:defRPr>
            </a:pPr>
            <a:endParaRPr lang="en-US"/>
          </a:p>
        </c:txPr>
      </c:legendEntry>
      <c:layout>
        <c:manualLayout>
          <c:xMode val="edge"/>
          <c:yMode val="edge"/>
          <c:x val="0.689308593370273"/>
          <c:y val="0.106135644502617"/>
          <c:w val="0.298345727617381"/>
          <c:h val="0.714771640864055"/>
        </c:manualLayout>
      </c:layout>
      <c:overlay val="0"/>
      <c:txPr>
        <a:bodyPr/>
        <a:lstStyle/>
        <a:p>
          <a:pPr>
            <a:defRPr sz="1800" b="1" i="0" kern="1600" spc="0"/>
          </a:pPr>
          <a:endParaRPr lang="en-US"/>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0.54364</cdr:x>
      <cdr:y>0.02753</cdr:y>
    </cdr:from>
    <cdr:to>
      <cdr:x>0.54459</cdr:x>
      <cdr:y>0.96639</cdr:y>
    </cdr:to>
    <cdr:cxnSp macro="">
      <cdr:nvCxnSpPr>
        <cdr:cNvPr id="3" name="Straight Connector 2"/>
        <cdr:cNvCxnSpPr/>
      </cdr:nvCxnSpPr>
      <cdr:spPr>
        <a:xfrm xmlns:a="http://schemas.openxmlformats.org/drawingml/2006/main" flipH="1">
          <a:off x="4473956" y="124590"/>
          <a:ext cx="7840" cy="4249255"/>
        </a:xfrm>
        <a:prstGeom xmlns:a="http://schemas.openxmlformats.org/drawingml/2006/main" prst="line">
          <a:avLst/>
        </a:prstGeom>
        <a:ln xmlns:a="http://schemas.openxmlformats.org/drawingml/2006/main" w="50800">
          <a:solidFill>
            <a:srgbClr val="660066"/>
          </a:solidFill>
          <a:prstDash val="solid"/>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0.09686</cdr:x>
      <cdr:y>0.1241</cdr:y>
    </cdr:from>
    <cdr:to>
      <cdr:x>0.54216</cdr:x>
      <cdr:y>0.26691</cdr:y>
    </cdr:to>
    <cdr:sp macro="" textlink="">
      <cdr:nvSpPr>
        <cdr:cNvPr id="4" name="TextBox 3"/>
        <cdr:cNvSpPr txBox="1"/>
      </cdr:nvSpPr>
      <cdr:spPr>
        <a:xfrm xmlns:a="http://schemas.openxmlformats.org/drawingml/2006/main">
          <a:off x="797148" y="561685"/>
          <a:ext cx="3664595" cy="646331"/>
        </a:xfrm>
        <a:prstGeom xmlns:a="http://schemas.openxmlformats.org/drawingml/2006/main" prst="rect">
          <a:avLst/>
        </a:prstGeom>
        <a:solidFill xmlns:a="http://schemas.openxmlformats.org/drawingml/2006/main">
          <a:srgbClr val="EAC868"/>
        </a:solidFill>
        <a:ln xmlns:a="http://schemas.openxmlformats.org/drawingml/2006/main" w="38100">
          <a:solidFill>
            <a:srgbClr val="660066"/>
          </a:solidFill>
          <a:prstDash val="solid"/>
        </a:l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b="0" i="0" dirty="0" smtClean="0">
              <a:ln>
                <a:solidFill>
                  <a:srgbClr val="660066"/>
                </a:solidFill>
              </a:ln>
              <a:effectLst/>
            </a:rPr>
            <a:t>51% Exceeded Father’s Education</a:t>
          </a:r>
        </a:p>
        <a:p xmlns:a="http://schemas.openxmlformats.org/drawingml/2006/main">
          <a:r>
            <a:rPr lang="en-US" b="0" i="0" dirty="0" smtClean="0">
              <a:ln>
                <a:solidFill>
                  <a:srgbClr val="660066"/>
                </a:solidFill>
              </a:ln>
              <a:effectLst/>
            </a:rPr>
            <a:t>59% Exceeded Mother’s Education</a:t>
          </a:r>
          <a:endParaRPr lang="en-US" b="0" i="0" dirty="0">
            <a:ln>
              <a:solidFill>
                <a:srgbClr val="660066"/>
              </a:solidFill>
            </a:ln>
            <a:effectLs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B46697-EFBC-C44C-A06B-7C02817B9A9B}" type="datetimeFigureOut">
              <a:rPr lang="en-US" smtClean="0"/>
              <a:t>18-07-15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CB2B75-795F-624C-B88C-1C4CEE050258}" type="slidenum">
              <a:rPr lang="en-US" smtClean="0"/>
              <a:t>‹#›</a:t>
            </a:fld>
            <a:endParaRPr lang="en-US"/>
          </a:p>
        </p:txBody>
      </p:sp>
    </p:spTree>
    <p:extLst>
      <p:ext uri="{BB962C8B-B14F-4D97-AF65-F5344CB8AC3E}">
        <p14:creationId xmlns:p14="http://schemas.microsoft.com/office/powerpoint/2010/main" val="3416017709"/>
      </p:ext>
    </p:extLst>
  </p:cSld>
  <p:clrMap bg1="lt1" tx1="dk1" bg2="lt2" tx2="dk2" accent1="accent1" accent2="accent2" accent3="accent3" accent4="accent4" accent5="accent5" accent6="accent6" hlink="hlink" folHlink="folHlink"/>
  <p:notesStyle>
    <a:lvl1pPr marL="0" algn="l" defTabSz="457200" rtl="0" eaLnBrk="1" latinLnBrk="0" hangingPunct="1">
      <a:defRPr sz="1600" kern="1200">
        <a:solidFill>
          <a:schemeClr val="tx1"/>
        </a:solidFill>
        <a:latin typeface="+mn-lt"/>
        <a:ea typeface="+mn-ea"/>
        <a:cs typeface="+mn-cs"/>
      </a:defRPr>
    </a:lvl1pPr>
    <a:lvl2pPr marL="457200" algn="l" defTabSz="457200" rtl="0" eaLnBrk="1" latinLnBrk="0" hangingPunct="1">
      <a:defRPr sz="16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600" kern="1200">
        <a:solidFill>
          <a:schemeClr val="tx1"/>
        </a:solidFill>
        <a:latin typeface="+mn-lt"/>
        <a:ea typeface="+mn-ea"/>
        <a:cs typeface="+mn-cs"/>
      </a:defRPr>
    </a:lvl4pPr>
    <a:lvl5pPr marL="1828800" algn="l" defTabSz="457200" rtl="0" eaLnBrk="1" latinLnBrk="0" hangingPunct="1">
      <a:defRPr sz="16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1</a:t>
            </a:fld>
            <a:endParaRPr lang="en-US"/>
          </a:p>
        </p:txBody>
      </p:sp>
    </p:spTree>
    <p:extLst>
      <p:ext uri="{BB962C8B-B14F-4D97-AF65-F5344CB8AC3E}">
        <p14:creationId xmlns:p14="http://schemas.microsoft.com/office/powerpoint/2010/main" val="1963905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2</a:t>
            </a:fld>
            <a:endParaRPr lang="en-US"/>
          </a:p>
        </p:txBody>
      </p:sp>
    </p:spTree>
    <p:extLst>
      <p:ext uri="{BB962C8B-B14F-4D97-AF65-F5344CB8AC3E}">
        <p14:creationId xmlns:p14="http://schemas.microsoft.com/office/powerpoint/2010/main" val="228894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3</a:t>
            </a:fld>
            <a:endParaRPr lang="en-US"/>
          </a:p>
        </p:txBody>
      </p:sp>
    </p:spTree>
    <p:extLst>
      <p:ext uri="{BB962C8B-B14F-4D97-AF65-F5344CB8AC3E}">
        <p14:creationId xmlns:p14="http://schemas.microsoft.com/office/powerpoint/2010/main" val="2829973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4</a:t>
            </a:fld>
            <a:endParaRPr lang="en-US"/>
          </a:p>
        </p:txBody>
      </p:sp>
    </p:spTree>
    <p:extLst>
      <p:ext uri="{BB962C8B-B14F-4D97-AF65-F5344CB8AC3E}">
        <p14:creationId xmlns:p14="http://schemas.microsoft.com/office/powerpoint/2010/main" val="2512055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5</a:t>
            </a:fld>
            <a:endParaRPr lang="en-US"/>
          </a:p>
        </p:txBody>
      </p:sp>
    </p:spTree>
    <p:extLst>
      <p:ext uri="{BB962C8B-B14F-4D97-AF65-F5344CB8AC3E}">
        <p14:creationId xmlns:p14="http://schemas.microsoft.com/office/powerpoint/2010/main" val="106295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6</a:t>
            </a:fld>
            <a:endParaRPr lang="en-US"/>
          </a:p>
        </p:txBody>
      </p:sp>
    </p:spTree>
    <p:extLst>
      <p:ext uri="{BB962C8B-B14F-4D97-AF65-F5344CB8AC3E}">
        <p14:creationId xmlns:p14="http://schemas.microsoft.com/office/powerpoint/2010/main" val="3589783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7</a:t>
            </a:fld>
            <a:endParaRPr lang="en-US"/>
          </a:p>
        </p:txBody>
      </p:sp>
    </p:spTree>
    <p:extLst>
      <p:ext uri="{BB962C8B-B14F-4D97-AF65-F5344CB8AC3E}">
        <p14:creationId xmlns:p14="http://schemas.microsoft.com/office/powerpoint/2010/main" val="2724537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8</a:t>
            </a:fld>
            <a:endParaRPr lang="en-US"/>
          </a:p>
        </p:txBody>
      </p:sp>
    </p:spTree>
    <p:extLst>
      <p:ext uri="{BB962C8B-B14F-4D97-AF65-F5344CB8AC3E}">
        <p14:creationId xmlns:p14="http://schemas.microsoft.com/office/powerpoint/2010/main" val="4053512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9</a:t>
            </a:fld>
            <a:endParaRPr lang="en-US"/>
          </a:p>
        </p:txBody>
      </p:sp>
    </p:spTree>
    <p:extLst>
      <p:ext uri="{BB962C8B-B14F-4D97-AF65-F5344CB8AC3E}">
        <p14:creationId xmlns:p14="http://schemas.microsoft.com/office/powerpoint/2010/main" val="1901189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10</a:t>
            </a:fld>
            <a:endParaRPr lang="en-US"/>
          </a:p>
        </p:txBody>
      </p:sp>
    </p:spTree>
    <p:extLst>
      <p:ext uri="{BB962C8B-B14F-4D97-AF65-F5344CB8AC3E}">
        <p14:creationId xmlns:p14="http://schemas.microsoft.com/office/powerpoint/2010/main" val="254873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CB2B75-795F-624C-B88C-1C4CEE050258}" type="slidenum">
              <a:rPr lang="en-US" smtClean="0"/>
              <a:t>11</a:t>
            </a:fld>
            <a:endParaRPr lang="en-US"/>
          </a:p>
        </p:txBody>
      </p:sp>
    </p:spTree>
    <p:extLst>
      <p:ext uri="{BB962C8B-B14F-4D97-AF65-F5344CB8AC3E}">
        <p14:creationId xmlns:p14="http://schemas.microsoft.com/office/powerpoint/2010/main" val="2385726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remind you here’s the course schedule:</a:t>
            </a:r>
          </a:p>
          <a:p>
            <a:endParaRPr lang="en-US" dirty="0" smtClean="0"/>
          </a:p>
          <a:p>
            <a:r>
              <a:rPr lang="en-US" dirty="0" smtClean="0"/>
              <a:t>Friday -- Toronto face to face classes at</a:t>
            </a:r>
            <a:r>
              <a:rPr lang="en-US" baseline="0" dirty="0" smtClean="0"/>
              <a:t> York University</a:t>
            </a:r>
          </a:p>
          <a:p>
            <a:endParaRPr lang="en-US" dirty="0" smtClean="0"/>
          </a:p>
          <a:p>
            <a:r>
              <a:rPr lang="en-US" dirty="0" smtClean="0"/>
              <a:t>Saturday </a:t>
            </a:r>
            <a:r>
              <a:rPr lang="mr-IN" dirty="0" smtClean="0"/>
              <a:t>–</a:t>
            </a:r>
            <a:r>
              <a:rPr lang="en-US" dirty="0" smtClean="0"/>
              <a:t> Kenyan students attended the learning centre with on site support staff,</a:t>
            </a:r>
          </a:p>
          <a:p>
            <a:r>
              <a:rPr lang="en-US" dirty="0" smtClean="0"/>
              <a:t> and the Toronto based teaching team connecting via Skype at the end of their day in Kenya. </a:t>
            </a:r>
          </a:p>
          <a:p>
            <a:endParaRPr lang="en-US" dirty="0" smtClean="0"/>
          </a:p>
          <a:p>
            <a:r>
              <a:rPr lang="en-US" dirty="0" smtClean="0"/>
              <a:t>We needed</a:t>
            </a:r>
            <a:r>
              <a:rPr lang="en-US" baseline="0" dirty="0" smtClean="0"/>
              <a:t> to end our live class, by 8:45 Saturday Morning.</a:t>
            </a:r>
          </a:p>
          <a:p>
            <a:endParaRPr lang="en-US" baseline="0" dirty="0" smtClean="0"/>
          </a:p>
          <a:p>
            <a:r>
              <a:rPr lang="en-US" baseline="0" dirty="0" smtClean="0"/>
              <a:t>2 - 3:45 in Kenya</a:t>
            </a:r>
          </a:p>
          <a:p>
            <a:r>
              <a:rPr lang="en-US" baseline="0" dirty="0" smtClean="0"/>
              <a:t>Means 7 </a:t>
            </a:r>
            <a:r>
              <a:rPr lang="mr-IN" baseline="0" dirty="0" smtClean="0"/>
              <a:t>–</a:t>
            </a:r>
            <a:r>
              <a:rPr lang="en-US" baseline="0" dirty="0" smtClean="0"/>
              <a:t> 8:45 am Saturday</a:t>
            </a:r>
          </a:p>
          <a:p>
            <a:endParaRPr lang="en-US" baseline="0" dirty="0" smtClean="0"/>
          </a:p>
          <a:p>
            <a:r>
              <a:rPr lang="en-US" baseline="0" dirty="0" smtClean="0"/>
              <a:t>Starting at 5 Alberta Time.</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12</a:t>
            </a:fld>
            <a:endParaRPr lang="en-US"/>
          </a:p>
        </p:txBody>
      </p:sp>
    </p:spTree>
    <p:extLst>
      <p:ext uri="{BB962C8B-B14F-4D97-AF65-F5344CB8AC3E}">
        <p14:creationId xmlns:p14="http://schemas.microsoft.com/office/powerpoint/2010/main" val="4229056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administered</a:t>
            </a:r>
            <a:r>
              <a:rPr lang="en-US" baseline="0" dirty="0" smtClean="0"/>
              <a:t> a pre and post course questionnaire to the all the Toronto based learners (26) and none of the Kenyan Camp based learners (25).   Why only them?   (1)  Following INEE voluntary standards, we chose to not ask the Kenyan based learners to engage in any extra activities that were purely for research and not a curriculum driven learning activity.  The INEE is International Network for Educators in Emergencies.</a:t>
            </a:r>
          </a:p>
          <a:p>
            <a:r>
              <a:rPr lang="en-US" baseline="0" dirty="0" smtClean="0"/>
              <a:t>(2) We presume there is a clear value to the Kenyan based learners to access this course through this design, blended learning, with classmates in another country.  </a:t>
            </a:r>
          </a:p>
          <a:p>
            <a:r>
              <a:rPr lang="en-US" baseline="0" dirty="0" smtClean="0"/>
              <a:t>We had no evidence to support a presumption that there is value to Toronto based learners to engage in this curriculum through this course design.  </a:t>
            </a:r>
          </a:p>
          <a:p>
            <a:r>
              <a:rPr lang="en-US" baseline="0" dirty="0" smtClean="0"/>
              <a:t>This was a straight forward way to gather evidence on their perspective of this experience.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13</a:t>
            </a:fld>
            <a:endParaRPr lang="en-US"/>
          </a:p>
        </p:txBody>
      </p:sp>
    </p:spTree>
    <p:extLst>
      <p:ext uri="{BB962C8B-B14F-4D97-AF65-F5344CB8AC3E}">
        <p14:creationId xmlns:p14="http://schemas.microsoft.com/office/powerpoint/2010/main" val="1591726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Their responses will</a:t>
            </a:r>
            <a:r>
              <a:rPr lang="en-US" baseline="0" dirty="0" smtClean="0"/>
              <a:t> provide the structure to my narrative.</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14</a:t>
            </a:fld>
            <a:endParaRPr lang="en-US"/>
          </a:p>
        </p:txBody>
      </p:sp>
    </p:spTree>
    <p:extLst>
      <p:ext uri="{BB962C8B-B14F-4D97-AF65-F5344CB8AC3E}">
        <p14:creationId xmlns:p14="http://schemas.microsoft.com/office/powerpoint/2010/main" val="2167507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end of the course</a:t>
            </a:r>
          </a:p>
          <a:p>
            <a:endParaRPr lang="en-US" dirty="0" smtClean="0"/>
          </a:p>
          <a:p>
            <a:r>
              <a:rPr lang="en-US" dirty="0" smtClean="0"/>
              <a:t> the Toronto</a:t>
            </a:r>
            <a:r>
              <a:rPr lang="en-US" baseline="0" dirty="0" smtClean="0"/>
              <a:t> </a:t>
            </a:r>
            <a:r>
              <a:rPr lang="en-US" dirty="0" smtClean="0"/>
              <a:t>learners</a:t>
            </a:r>
            <a:r>
              <a:rPr lang="en-US" baseline="0" dirty="0" smtClean="0"/>
              <a:t> acknowledged a variety of personal biases.</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15</a:t>
            </a:fld>
            <a:endParaRPr lang="en-US"/>
          </a:p>
        </p:txBody>
      </p:sp>
    </p:spTree>
    <p:extLst>
      <p:ext uri="{BB962C8B-B14F-4D97-AF65-F5344CB8AC3E}">
        <p14:creationId xmlns:p14="http://schemas.microsoft.com/office/powerpoint/2010/main" val="3390669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important component</a:t>
            </a:r>
            <a:r>
              <a:rPr lang="en-US" baseline="0" dirty="0" smtClean="0"/>
              <a:t> in the redesign was to compose the groups for the case study assignment </a:t>
            </a:r>
          </a:p>
          <a:p>
            <a:endParaRPr lang="en-US" baseline="0" dirty="0" smtClean="0"/>
          </a:p>
          <a:p>
            <a:r>
              <a:rPr lang="en-US" baseline="0" dirty="0" smtClean="0"/>
              <a:t>With learners from both geographies</a:t>
            </a:r>
          </a:p>
          <a:p>
            <a:endParaRPr lang="en-US" dirty="0" smtClean="0"/>
          </a:p>
          <a:p>
            <a:r>
              <a:rPr lang="en-US" dirty="0" smtClean="0"/>
              <a:t>We could do this </a:t>
            </a:r>
          </a:p>
          <a:p>
            <a:endParaRPr lang="en-US" dirty="0" smtClean="0"/>
          </a:p>
          <a:p>
            <a:r>
              <a:rPr lang="en-US" dirty="0" smtClean="0"/>
              <a:t>because we we</a:t>
            </a:r>
            <a:r>
              <a:rPr lang="en-US" baseline="0" dirty="0" smtClean="0"/>
              <a:t> had a reasonable expectation </a:t>
            </a:r>
          </a:p>
          <a:p>
            <a:endParaRPr lang="en-US" baseline="0" dirty="0" smtClean="0"/>
          </a:p>
          <a:p>
            <a:r>
              <a:rPr lang="en-US" baseline="0" dirty="0" smtClean="0"/>
              <a:t>that using WhatsApp </a:t>
            </a:r>
          </a:p>
          <a:p>
            <a:endParaRPr lang="en-US" baseline="0" dirty="0" smtClean="0"/>
          </a:p>
          <a:p>
            <a:r>
              <a:rPr lang="en-US" baseline="0" dirty="0" smtClean="0"/>
              <a:t>would provide enough opportunity for learners </a:t>
            </a:r>
          </a:p>
          <a:p>
            <a:endParaRPr lang="en-US" baseline="0" dirty="0" smtClean="0"/>
          </a:p>
          <a:p>
            <a:r>
              <a:rPr lang="en-US" baseline="0" dirty="0" smtClean="0"/>
              <a:t>to collaborate asynchronously.</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16</a:t>
            </a:fld>
            <a:endParaRPr lang="en-US"/>
          </a:p>
        </p:txBody>
      </p:sp>
    </p:spTree>
    <p:extLst>
      <p:ext uri="{BB962C8B-B14F-4D97-AF65-F5344CB8AC3E}">
        <p14:creationId xmlns:p14="http://schemas.microsoft.com/office/powerpoint/2010/main" val="2877218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learner reflected</a:t>
            </a:r>
            <a:r>
              <a:rPr lang="en-US" baseline="0" dirty="0" smtClean="0"/>
              <a:t> on the increase in awareness of the diversity of backgrounds of the learners based on the Moodle Poll questions.</a:t>
            </a:r>
          </a:p>
          <a:p>
            <a:endParaRPr lang="en-US" baseline="0" dirty="0" smtClean="0"/>
          </a:p>
        </p:txBody>
      </p:sp>
      <p:sp>
        <p:nvSpPr>
          <p:cNvPr id="4" name="Slide Number Placeholder 3"/>
          <p:cNvSpPr>
            <a:spLocks noGrp="1"/>
          </p:cNvSpPr>
          <p:nvPr>
            <p:ph type="sldNum" sz="quarter" idx="10"/>
          </p:nvPr>
        </p:nvSpPr>
        <p:spPr/>
        <p:txBody>
          <a:bodyPr/>
          <a:lstStyle/>
          <a:p>
            <a:fld id="{8B32B6D5-507F-C24F-89E8-105C877043DD}" type="slidenum">
              <a:rPr lang="en-US" smtClean="0"/>
              <a:t>17</a:t>
            </a:fld>
            <a:endParaRPr lang="en-US"/>
          </a:p>
        </p:txBody>
      </p:sp>
    </p:spTree>
    <p:extLst>
      <p:ext uri="{BB962C8B-B14F-4D97-AF65-F5344CB8AC3E}">
        <p14:creationId xmlns:p14="http://schemas.microsoft.com/office/powerpoint/2010/main" val="3724481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what</a:t>
            </a:r>
            <a:r>
              <a:rPr lang="en-US" baseline="0" dirty="0" smtClean="0"/>
              <a:t> we did.</a:t>
            </a:r>
          </a:p>
          <a:p>
            <a:endParaRPr lang="en-US" baseline="0" dirty="0" smtClean="0"/>
          </a:p>
          <a:p>
            <a:r>
              <a:rPr lang="en-US" baseline="0" dirty="0" smtClean="0"/>
              <a:t>We created a series of short poll questions.  </a:t>
            </a:r>
          </a:p>
          <a:p>
            <a:endParaRPr lang="en-US" baseline="0" dirty="0" smtClean="0"/>
          </a:p>
          <a:p>
            <a:r>
              <a:rPr lang="en-US" baseline="0" dirty="0" smtClean="0"/>
              <a:t>Released one question at a time, staggered throughout the course.</a:t>
            </a:r>
          </a:p>
          <a:p>
            <a:endParaRPr lang="en-US" baseline="0" dirty="0" smtClean="0"/>
          </a:p>
          <a:p>
            <a:r>
              <a:rPr lang="en-US" baseline="0" dirty="0" smtClean="0"/>
              <a:t>Always multiple choice</a:t>
            </a:r>
          </a:p>
          <a:p>
            <a:endParaRPr lang="en-US" baseline="0" dirty="0" smtClean="0"/>
          </a:p>
          <a:p>
            <a:r>
              <a:rPr lang="en-US" baseline="0" dirty="0" smtClean="0"/>
              <a:t>No right or wrong answer</a:t>
            </a:r>
          </a:p>
          <a:p>
            <a:endParaRPr lang="en-US" baseline="0" dirty="0" smtClean="0"/>
          </a:p>
          <a:p>
            <a:r>
              <a:rPr lang="en-US" baseline="0" dirty="0" smtClean="0"/>
              <a:t>The a</a:t>
            </a:r>
            <a:r>
              <a:rPr lang="en-US" dirty="0" smtClean="0"/>
              <a:t>ggregated anonymous responses were visible only after the user responded.</a:t>
            </a:r>
          </a:p>
          <a:p>
            <a:endParaRPr lang="en-US" baseline="0" dirty="0" smtClean="0"/>
          </a:p>
          <a:p>
            <a:r>
              <a:rPr lang="en-US" baseline="0" dirty="0" smtClean="0"/>
              <a:t>So no online lurking of the poll results.  To see them they had to participate.</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18</a:t>
            </a:fld>
            <a:endParaRPr lang="en-US"/>
          </a:p>
        </p:txBody>
      </p:sp>
    </p:spTree>
    <p:extLst>
      <p:ext uri="{BB962C8B-B14F-4D97-AF65-F5344CB8AC3E}">
        <p14:creationId xmlns:p14="http://schemas.microsoft.com/office/powerpoint/2010/main" val="1512435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Here’s what one looked like.</a:t>
            </a:r>
            <a:r>
              <a:rPr lang="en-US" baseline="0" dirty="0" smtClean="0"/>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smtClean="0"/>
              <a:t>The question was, “Are you looking forward to this course?” </a:t>
            </a:r>
          </a:p>
          <a:p>
            <a:endParaRPr lang="en-US" dirty="0" smtClean="0"/>
          </a:p>
          <a:p>
            <a:r>
              <a:rPr lang="en-US" dirty="0" smtClean="0"/>
              <a:t>This was a throw</a:t>
            </a:r>
            <a:r>
              <a:rPr lang="en-US" baseline="0" dirty="0" smtClean="0"/>
              <a:t> away question in terms of value of answer. </a:t>
            </a:r>
          </a:p>
          <a:p>
            <a:r>
              <a:rPr lang="en-US" baseline="0" dirty="0" smtClean="0"/>
              <a:t>We anticipated that no-one would be willing to say “no.”  </a:t>
            </a:r>
          </a:p>
          <a:p>
            <a:endParaRPr lang="en-US" baseline="0" dirty="0" smtClean="0"/>
          </a:p>
          <a:p>
            <a:r>
              <a:rPr lang="en-US" baseline="0" dirty="0" smtClean="0"/>
              <a:t>We wanted to get people comfortable with the feature in Moodle and see that it really would take only a few seconds to answer.  </a:t>
            </a:r>
          </a:p>
          <a:p>
            <a:endParaRPr lang="en-US" baseline="0" dirty="0" smtClean="0"/>
          </a:p>
          <a:p>
            <a:r>
              <a:rPr lang="en-US" baseline="0" dirty="0" smtClean="0"/>
              <a:t>Plus, once they answered  then then they get to see the aggregated results of their classmates, </a:t>
            </a:r>
          </a:p>
          <a:p>
            <a:r>
              <a:rPr lang="en-US" baseline="0" dirty="0" smtClean="0"/>
              <a:t>and see that it was truly anonymous to the learners.</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19</a:t>
            </a:fld>
            <a:endParaRPr lang="en-US"/>
          </a:p>
        </p:txBody>
      </p:sp>
    </p:spTree>
    <p:extLst>
      <p:ext uri="{BB962C8B-B14F-4D97-AF65-F5344CB8AC3E}">
        <p14:creationId xmlns:p14="http://schemas.microsoft.com/office/powerpoint/2010/main" val="1857925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unfortunate</a:t>
            </a:r>
            <a:r>
              <a:rPr lang="en-US" baseline="0" dirty="0" smtClean="0"/>
              <a:t> timing of this course is during the month of Ramadan.  </a:t>
            </a:r>
          </a:p>
          <a:p>
            <a:endParaRPr lang="en-US" baseline="0" dirty="0" smtClean="0"/>
          </a:p>
          <a:p>
            <a:r>
              <a:rPr lang="en-US" baseline="0" dirty="0" smtClean="0"/>
              <a:t>This fasting during daylight hours was adhered to by some of the learners in Kenya and some in Toronto.  </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20</a:t>
            </a:fld>
            <a:endParaRPr lang="en-US"/>
          </a:p>
        </p:txBody>
      </p:sp>
    </p:spTree>
    <p:extLst>
      <p:ext uri="{BB962C8B-B14F-4D97-AF65-F5344CB8AC3E}">
        <p14:creationId xmlns:p14="http://schemas.microsoft.com/office/powerpoint/2010/main" val="2889248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was the first question</a:t>
            </a:r>
            <a:r>
              <a:rPr lang="en-US" baseline="0" dirty="0" smtClean="0"/>
              <a:t> that shifting the information shared away from </a:t>
            </a:r>
            <a:r>
              <a:rPr lang="en-US" baseline="0" dirty="0" err="1" smtClean="0"/>
              <a:t>cliches</a:t>
            </a:r>
            <a:r>
              <a:rPr lang="en-US" baseline="0" dirty="0" smtClean="0"/>
              <a:t> towards individual capabilities.</a:t>
            </a:r>
          </a:p>
          <a:p>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21</a:t>
            </a:fld>
            <a:endParaRPr lang="en-US"/>
          </a:p>
        </p:txBody>
      </p:sp>
    </p:spTree>
    <p:extLst>
      <p:ext uri="{BB962C8B-B14F-4D97-AF65-F5344CB8AC3E}">
        <p14:creationId xmlns:p14="http://schemas.microsoft.com/office/powerpoint/2010/main" val="4149314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question was to shine a light on some of the shared skills of the learners in Toronto and Dadaab.</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22</a:t>
            </a:fld>
            <a:endParaRPr lang="en-US"/>
          </a:p>
        </p:txBody>
      </p:sp>
    </p:spTree>
    <p:extLst>
      <p:ext uri="{BB962C8B-B14F-4D97-AF65-F5344CB8AC3E}">
        <p14:creationId xmlns:p14="http://schemas.microsoft.com/office/powerpoint/2010/main" val="4149314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 separate days we asked about</a:t>
            </a:r>
          </a:p>
          <a:p>
            <a:endParaRPr lang="en-US" baseline="0" dirty="0" smtClean="0"/>
          </a:p>
          <a:p>
            <a:r>
              <a:rPr lang="en-US" baseline="0" dirty="0" smtClean="0"/>
              <a:t> the fathers’ education level </a:t>
            </a:r>
          </a:p>
          <a:p>
            <a:endParaRPr lang="en-US" baseline="0" dirty="0" smtClean="0"/>
          </a:p>
          <a:p>
            <a:r>
              <a:rPr lang="en-US" baseline="0" dirty="0" smtClean="0"/>
              <a:t>and then the mothers’.  </a:t>
            </a:r>
          </a:p>
          <a:p>
            <a:endParaRPr lang="en-US" baseline="0" dirty="0" smtClean="0"/>
          </a:p>
          <a:p>
            <a:r>
              <a:rPr lang="en-US" baseline="0" dirty="0" smtClean="0"/>
              <a:t>Here are the results combined.</a:t>
            </a:r>
          </a:p>
          <a:p>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23</a:t>
            </a:fld>
            <a:endParaRPr lang="en-US"/>
          </a:p>
        </p:txBody>
      </p:sp>
    </p:spTree>
    <p:extLst>
      <p:ext uri="{BB962C8B-B14F-4D97-AF65-F5344CB8AC3E}">
        <p14:creationId xmlns:p14="http://schemas.microsoft.com/office/powerpoint/2010/main" val="453905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being part of this course, </a:t>
            </a:r>
          </a:p>
          <a:p>
            <a:r>
              <a:rPr lang="en-US" baseline="0" dirty="0" smtClean="0"/>
              <a:t>m</a:t>
            </a:r>
            <a:r>
              <a:rPr lang="en-US" dirty="0" smtClean="0"/>
              <a:t>ost of had</a:t>
            </a:r>
            <a:r>
              <a:rPr lang="en-US" baseline="0" dirty="0" smtClean="0"/>
              <a:t> already exceeded their parents’ education.</a:t>
            </a:r>
          </a:p>
          <a:p>
            <a:endParaRPr lang="en-US" baseline="0" dirty="0" smtClean="0"/>
          </a:p>
          <a:p>
            <a:r>
              <a:rPr lang="en-US" baseline="0" dirty="0" smtClean="0"/>
              <a:t>This has general resonance with me as many higher education distance learners are the first in their family to pursue HE.</a:t>
            </a:r>
          </a:p>
          <a:p>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24</a:t>
            </a:fld>
            <a:endParaRPr lang="en-US"/>
          </a:p>
        </p:txBody>
      </p:sp>
    </p:spTree>
    <p:extLst>
      <p:ext uri="{BB962C8B-B14F-4D97-AF65-F5344CB8AC3E}">
        <p14:creationId xmlns:p14="http://schemas.microsoft.com/office/powerpoint/2010/main" val="453905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thrilling to watch,</a:t>
            </a:r>
            <a:r>
              <a:rPr lang="en-US" baseline="0" dirty="0" smtClean="0"/>
              <a:t> </a:t>
            </a:r>
          </a:p>
          <a:p>
            <a:endParaRPr lang="en-US" baseline="0" dirty="0" smtClean="0"/>
          </a:p>
          <a:p>
            <a:r>
              <a:rPr lang="en-US" baseline="0" dirty="0" smtClean="0"/>
              <a:t>a</a:t>
            </a:r>
            <a:r>
              <a:rPr lang="en-US" dirty="0" smtClean="0"/>
              <a:t>nd see</a:t>
            </a:r>
            <a:r>
              <a:rPr lang="en-US" baseline="0" dirty="0" smtClean="0"/>
              <a:t> the shift in tone to using academic language </a:t>
            </a:r>
          </a:p>
          <a:p>
            <a:endParaRPr lang="en-US" baseline="0" dirty="0" smtClean="0"/>
          </a:p>
          <a:p>
            <a:r>
              <a:rPr lang="en-US" baseline="0" dirty="0" smtClean="0"/>
              <a:t>to reference each other’s personal posts.</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25</a:t>
            </a:fld>
            <a:endParaRPr lang="en-US"/>
          </a:p>
        </p:txBody>
      </p:sp>
    </p:spTree>
    <p:extLst>
      <p:ext uri="{BB962C8B-B14F-4D97-AF65-F5344CB8AC3E}">
        <p14:creationId xmlns:p14="http://schemas.microsoft.com/office/powerpoint/2010/main" val="2856119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learner wrote, “Collaborating with students regarding internationally was definitely a new and refreshing concept. </a:t>
            </a:r>
          </a:p>
          <a:p>
            <a:endParaRPr lang="en-US" dirty="0" smtClean="0"/>
          </a:p>
          <a:p>
            <a:r>
              <a:rPr lang="en-US" dirty="0" smtClean="0"/>
              <a:t>It was interesting to interact with them and engage in professional dialogue regarding common issues that exist internationally.  </a:t>
            </a:r>
          </a:p>
          <a:p>
            <a:endParaRPr lang="en-US" dirty="0" smtClean="0"/>
          </a:p>
          <a:p>
            <a:r>
              <a:rPr lang="en-US" dirty="0" smtClean="0"/>
              <a:t>It grounded me with a different perspective on education and international development.”</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26</a:t>
            </a:fld>
            <a:endParaRPr lang="en-US"/>
          </a:p>
        </p:txBody>
      </p:sp>
    </p:spTree>
    <p:extLst>
      <p:ext uri="{BB962C8B-B14F-4D97-AF65-F5344CB8AC3E}">
        <p14:creationId xmlns:p14="http://schemas.microsoft.com/office/powerpoint/2010/main" val="2339542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polls started with a throw away question. </a:t>
            </a:r>
          </a:p>
          <a:p>
            <a:endParaRPr lang="en-US" baseline="0" dirty="0" smtClean="0"/>
          </a:p>
          <a:p>
            <a:r>
              <a:rPr lang="en-US" baseline="0" dirty="0" smtClean="0"/>
              <a:t>To get everyone comfortable with the format.</a:t>
            </a:r>
          </a:p>
          <a:p>
            <a:endParaRPr lang="en-US" baseline="0" dirty="0" smtClean="0"/>
          </a:p>
          <a:p>
            <a:endParaRPr lang="en-US" baseline="0" dirty="0" smtClean="0"/>
          </a:p>
          <a:p>
            <a:r>
              <a:rPr lang="en-US" baseline="0" dirty="0" smtClean="0"/>
              <a:t>We moved to social questions that could highlight the strengths of learners and see similarities with others in the course</a:t>
            </a:r>
            <a:r>
              <a:rPr lang="mr-IN" baseline="0" dirty="0" smtClean="0"/>
              <a:t>…</a:t>
            </a:r>
            <a:endParaRPr lang="en-US" baseline="0" dirty="0" smtClean="0"/>
          </a:p>
        </p:txBody>
      </p:sp>
      <p:sp>
        <p:nvSpPr>
          <p:cNvPr id="4" name="Slide Number Placeholder 3"/>
          <p:cNvSpPr>
            <a:spLocks noGrp="1"/>
          </p:cNvSpPr>
          <p:nvPr>
            <p:ph type="sldNum" sz="quarter" idx="10"/>
          </p:nvPr>
        </p:nvSpPr>
        <p:spPr/>
        <p:txBody>
          <a:bodyPr/>
          <a:lstStyle/>
          <a:p>
            <a:fld id="{8B32B6D5-507F-C24F-89E8-105C877043DD}" type="slidenum">
              <a:rPr lang="en-US" smtClean="0"/>
              <a:t>27</a:t>
            </a:fld>
            <a:endParaRPr lang="en-US"/>
          </a:p>
        </p:txBody>
      </p:sp>
    </p:spTree>
    <p:extLst>
      <p:ext uri="{BB962C8B-B14F-4D97-AF65-F5344CB8AC3E}">
        <p14:creationId xmlns:p14="http://schemas.microsoft.com/office/powerpoint/2010/main" val="954115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r-IN" baseline="0" dirty="0" smtClean="0"/>
              <a:t>…</a:t>
            </a:r>
            <a:r>
              <a:rPr lang="en-US" baseline="0" dirty="0" smtClean="0"/>
              <a:t> we then moved to more course related questions</a:t>
            </a:r>
          </a:p>
          <a:p>
            <a:endParaRPr lang="en-US" baseline="0" dirty="0" smtClean="0"/>
          </a:p>
          <a:p>
            <a:r>
              <a:rPr lang="en-US" baseline="0" dirty="0" smtClean="0"/>
              <a:t> but still holding the position that the polls allow </a:t>
            </a:r>
          </a:p>
          <a:p>
            <a:endParaRPr lang="en-US" baseline="0" dirty="0" smtClean="0"/>
          </a:p>
          <a:p>
            <a:r>
              <a:rPr lang="en-US" baseline="0" dirty="0" smtClean="0"/>
              <a:t>for the expressions of the respondents’ views</a:t>
            </a:r>
          </a:p>
          <a:p>
            <a:endParaRPr lang="en-US" baseline="0" dirty="0" smtClean="0"/>
          </a:p>
          <a:p>
            <a:r>
              <a:rPr lang="en-US" baseline="0" dirty="0" smtClean="0"/>
              <a:t> with no right and wrong answer.</a:t>
            </a:r>
          </a:p>
        </p:txBody>
      </p:sp>
      <p:sp>
        <p:nvSpPr>
          <p:cNvPr id="4" name="Slide Number Placeholder 3"/>
          <p:cNvSpPr>
            <a:spLocks noGrp="1"/>
          </p:cNvSpPr>
          <p:nvPr>
            <p:ph type="sldNum" sz="quarter" idx="10"/>
          </p:nvPr>
        </p:nvSpPr>
        <p:spPr/>
        <p:txBody>
          <a:bodyPr/>
          <a:lstStyle/>
          <a:p>
            <a:fld id="{8B32B6D5-507F-C24F-89E8-105C877043DD}" type="slidenum">
              <a:rPr lang="en-US" smtClean="0"/>
              <a:t>28</a:t>
            </a:fld>
            <a:endParaRPr lang="en-US"/>
          </a:p>
        </p:txBody>
      </p:sp>
    </p:spTree>
    <p:extLst>
      <p:ext uri="{BB962C8B-B14F-4D97-AF65-F5344CB8AC3E}">
        <p14:creationId xmlns:p14="http://schemas.microsoft.com/office/powerpoint/2010/main" val="1558674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hindsight, it may not have been the wisest thing to have this as the last poll question,</a:t>
            </a:r>
          </a:p>
          <a:p>
            <a:endParaRPr lang="en-US" baseline="0" dirty="0" smtClean="0"/>
          </a:p>
          <a:p>
            <a:r>
              <a:rPr lang="en-US" baseline="0" dirty="0" smtClean="0"/>
              <a:t>At the end of the course,</a:t>
            </a:r>
          </a:p>
          <a:p>
            <a:endParaRPr lang="en-US" baseline="0" dirty="0" smtClean="0"/>
          </a:p>
          <a:p>
            <a:r>
              <a:rPr lang="en-US" baseline="0" dirty="0" smtClean="0"/>
              <a:t>When the learners were stressed about group projects, and final papers.</a:t>
            </a:r>
          </a:p>
          <a:p>
            <a:endParaRPr lang="en-US" baseline="0" dirty="0" smtClean="0"/>
          </a:p>
          <a:p>
            <a:r>
              <a:rPr lang="en-US" baseline="0" dirty="0" smtClean="0"/>
              <a:t>I </a:t>
            </a:r>
            <a:r>
              <a:rPr lang="en-US" baseline="0" dirty="0" err="1" smtClean="0"/>
              <a:t>coloured</a:t>
            </a:r>
            <a:r>
              <a:rPr lang="en-US" baseline="0" dirty="0" smtClean="0"/>
              <a:t> the sections, to show the pattern,</a:t>
            </a:r>
            <a:r>
              <a:rPr lang="mr-IN" baseline="0" dirty="0" smtClean="0"/>
              <a: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29</a:t>
            </a:fld>
            <a:endParaRPr lang="en-US"/>
          </a:p>
        </p:txBody>
      </p:sp>
    </p:spTree>
    <p:extLst>
      <p:ext uri="{BB962C8B-B14F-4D97-AF65-F5344CB8AC3E}">
        <p14:creationId xmlns:p14="http://schemas.microsoft.com/office/powerpoint/2010/main" val="2457344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a:t>
            </a:r>
            <a:r>
              <a:rPr lang="en-US" baseline="0" dirty="0" smtClean="0"/>
              <a:t> broke down roughly into thirds, positive, negative, and neutral.</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30</a:t>
            </a:fld>
            <a:endParaRPr lang="en-US"/>
          </a:p>
        </p:txBody>
      </p:sp>
    </p:spTree>
    <p:extLst>
      <p:ext uri="{BB962C8B-B14F-4D97-AF65-F5344CB8AC3E}">
        <p14:creationId xmlns:p14="http://schemas.microsoft.com/office/powerpoint/2010/main" val="24573445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core design of the course was strong </a:t>
            </a:r>
          </a:p>
          <a:p>
            <a:r>
              <a:rPr lang="en-US" dirty="0" smtClean="0"/>
              <a:t>and remained unchanged</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31</a:t>
            </a:fld>
            <a:endParaRPr lang="en-US"/>
          </a:p>
        </p:txBody>
      </p:sp>
    </p:spTree>
    <p:extLst>
      <p:ext uri="{BB962C8B-B14F-4D97-AF65-F5344CB8AC3E}">
        <p14:creationId xmlns:p14="http://schemas.microsoft.com/office/powerpoint/2010/main" val="73836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redesign</a:t>
            </a:r>
            <a:r>
              <a:rPr lang="en-US" baseline="0" dirty="0" smtClean="0"/>
              <a:t> addressed removing a few barriers </a:t>
            </a:r>
          </a:p>
          <a:p>
            <a:endParaRPr lang="en-US" baseline="0" dirty="0" smtClean="0"/>
          </a:p>
          <a:p>
            <a:r>
              <a:rPr lang="en-US" baseline="0" dirty="0" smtClean="0"/>
              <a:t>(that we perceived) </a:t>
            </a:r>
          </a:p>
          <a:p>
            <a:endParaRPr lang="en-US" baseline="0" dirty="0" smtClean="0"/>
          </a:p>
          <a:p>
            <a:r>
              <a:rPr lang="en-US" baseline="0" dirty="0" smtClean="0"/>
              <a:t>by providing multiple opportunities </a:t>
            </a:r>
          </a:p>
          <a:p>
            <a:endParaRPr lang="en-US" baseline="0" dirty="0" smtClean="0"/>
          </a:p>
          <a:p>
            <a:r>
              <a:rPr lang="en-US" baseline="0" dirty="0" smtClean="0"/>
              <a:t>to heighten the learning experience.</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32</a:t>
            </a:fld>
            <a:endParaRPr lang="en-US"/>
          </a:p>
        </p:txBody>
      </p:sp>
    </p:spTree>
    <p:extLst>
      <p:ext uri="{BB962C8B-B14F-4D97-AF65-F5344CB8AC3E}">
        <p14:creationId xmlns:p14="http://schemas.microsoft.com/office/powerpoint/2010/main" val="3164398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 leave</a:t>
            </a:r>
            <a:r>
              <a:rPr lang="en-US" baseline="0" dirty="0" smtClean="0"/>
              <a:t> you with this.  </a:t>
            </a:r>
          </a:p>
          <a:p>
            <a:endParaRPr lang="en-US" baseline="0" dirty="0" smtClean="0"/>
          </a:p>
          <a:p>
            <a:r>
              <a:rPr lang="en-US" baseline="0" dirty="0" smtClean="0"/>
              <a:t>The learner wrote of the shift of perspective from seeing refugees in terms of “needy” to seeing them in terms of their capabilities and intrinsic rights.</a:t>
            </a:r>
            <a:endParaRPr lang="en-US" dirty="0"/>
          </a:p>
        </p:txBody>
      </p:sp>
      <p:sp>
        <p:nvSpPr>
          <p:cNvPr id="4" name="Slide Number Placeholder 3"/>
          <p:cNvSpPr>
            <a:spLocks noGrp="1"/>
          </p:cNvSpPr>
          <p:nvPr>
            <p:ph type="sldNum" sz="quarter" idx="10"/>
          </p:nvPr>
        </p:nvSpPr>
        <p:spPr/>
        <p:txBody>
          <a:bodyPr/>
          <a:lstStyle/>
          <a:p>
            <a:fld id="{8B32B6D5-507F-C24F-89E8-105C877043DD}" type="slidenum">
              <a:rPr lang="en-US" smtClean="0"/>
              <a:t>33</a:t>
            </a:fld>
            <a:endParaRPr lang="en-US"/>
          </a:p>
        </p:txBody>
      </p:sp>
    </p:spTree>
    <p:extLst>
      <p:ext uri="{BB962C8B-B14F-4D97-AF65-F5344CB8AC3E}">
        <p14:creationId xmlns:p14="http://schemas.microsoft.com/office/powerpoint/2010/main" val="13608628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B2B75-795F-624C-B88C-1C4CEE050258}" type="slidenum">
              <a:rPr lang="en-US" smtClean="0"/>
              <a:t>34</a:t>
            </a:fld>
            <a:endParaRPr lang="en-US"/>
          </a:p>
        </p:txBody>
      </p:sp>
    </p:spTree>
    <p:extLst>
      <p:ext uri="{BB962C8B-B14F-4D97-AF65-F5344CB8AC3E}">
        <p14:creationId xmlns:p14="http://schemas.microsoft.com/office/powerpoint/2010/main" val="101652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CA" smtClean="0"/>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pic>
        <p:nvPicPr>
          <p:cNvPr id="9" name="Picture 8" descr="standardRule.png"/>
          <p:cNvPicPr>
            <a:picLocks noChangeAspect="1"/>
          </p:cNvPicPr>
          <p:nvPr/>
        </p:nvPicPr>
        <p:blipFill>
          <a:blip r:embed="rId3"/>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F6F70B79-64AE-6245-B8D1-995667D52CEE}"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BBC2-598F-4441-B17A-3224B124D099}" type="slidenum">
              <a:rPr lang="en-US" smtClean="0"/>
              <a:t>‹#›</a:t>
            </a:fld>
            <a:endParaRPr lang="en-US"/>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CA" smtClean="0"/>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F6F70B79-64AE-6245-B8D1-995667D52CEE}"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BBC2-598F-4441-B17A-3224B124D099}"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n-CA" smtClean="0"/>
              <a:t>Click to edit Master title style</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CA" smtClean="0"/>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BBC2-598F-4441-B17A-3224B124D099}"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F6F70B79-64AE-6245-B8D1-995667D52CEE}" type="datetimeFigureOut">
              <a:rPr lang="en-US" smtClean="0"/>
              <a:t>18-07-15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A2BBC2-598F-4441-B17A-3224B124D099}" type="slidenum">
              <a:rPr lang="en-US" smtClean="0"/>
              <a:t>‹#›</a:t>
            </a:fld>
            <a:endParaRPr lang="en-US"/>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F6F70B79-64AE-6245-B8D1-995667D52CEE}" type="datetimeFigureOut">
              <a:rPr lang="en-US" smtClean="0"/>
              <a:t>18-07-15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A2BBC2-598F-4441-B17A-3224B124D09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F70B79-64AE-6245-B8D1-995667D52CEE}" type="datetimeFigureOut">
              <a:rPr lang="en-US" smtClean="0"/>
              <a:t>18-07-15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A2BBC2-598F-4441-B17A-3224B124D09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CA" smtClean="0"/>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text styles</a:t>
            </a:r>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BBC2-598F-4441-B17A-3224B124D099}" type="slidenum">
              <a:rPr lang="en-US" smtClean="0"/>
              <a:t>‹#›</a:t>
            </a:fld>
            <a:endParaRPr lang="en-US"/>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CA"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text styles</a:t>
            </a:r>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BBC2-598F-4441-B17A-3224B124D099}" type="slidenum">
              <a:rPr lang="en-US" smtClean="0"/>
              <a:t>‹#›</a:t>
            </a:fld>
            <a:endParaRPr lang="en-US"/>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CA"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text styles</a:t>
            </a:r>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BBC2-598F-4441-B17A-3224B124D099}" type="slidenum">
              <a:rPr lang="en-US" smtClean="0"/>
              <a:t>‹#›</a:t>
            </a:fld>
            <a:endParaRPr lang="en-US"/>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text styles</a:t>
            </a:r>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BBC2-598F-4441-B17A-3224B124D099}" type="slidenum">
              <a:rPr lang="en-US" smtClean="0"/>
              <a:t>‹#›</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text styles</a:t>
            </a:r>
          </a:p>
        </p:txBody>
      </p:sp>
      <p:sp>
        <p:nvSpPr>
          <p:cNvPr id="5" name="Date Placeholder 4"/>
          <p:cNvSpPr>
            <a:spLocks noGrp="1"/>
          </p:cNvSpPr>
          <p:nvPr>
            <p:ph type="dt" sz="half" idx="10"/>
          </p:nvPr>
        </p:nvSpPr>
        <p:spPr/>
        <p:txBody>
          <a:bodyPr/>
          <a:lstStyle/>
          <a:p>
            <a:fld id="{F6F70B79-64AE-6245-B8D1-995667D52CEE}"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2BBC2-598F-4441-B17A-3224B124D099}" type="slidenum">
              <a:rPr lang="en-US" smtClean="0"/>
              <a:t>‹#›</a:t>
            </a:fld>
            <a:endParaRPr lang="en-US"/>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CA" smtClean="0"/>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F6F70B79-64AE-6245-B8D1-995667D52CEE}"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BBC2-598F-4441-B17A-3224B124D099}" type="slidenum">
              <a:rPr lang="en-US" smtClean="0"/>
              <a:t>‹#›</a:t>
            </a:fld>
            <a:endParaRPr lang="en-US"/>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CA" smtClean="0"/>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F6F70B79-64AE-6245-B8D1-995667D52CEE}"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2BBC2-598F-4441-B17A-3224B124D099}" type="slidenum">
              <a:rPr lang="en-US" smtClean="0"/>
              <a:t>‹#›</a:t>
            </a:fld>
            <a:endParaRPr lang="en-US"/>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n-CA" smtClean="0"/>
              <a:t>Click to edit Master title style</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F6F70B79-64AE-6245-B8D1-995667D52CEE}" type="datetimeFigureOut">
              <a:rPr lang="en-US" smtClean="0"/>
              <a:t>18-07-15</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14A2BBC2-598F-4441-B17A-3224B124D09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chart" Target="../charts/char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269821"/>
            <a:ext cx="8001000" cy="2424766"/>
          </a:xfrm>
        </p:spPr>
        <p:txBody>
          <a:bodyPr/>
          <a:lstStyle/>
          <a:p>
            <a:r>
              <a:rPr lang="en-US" sz="4400" dirty="0" smtClean="0"/>
              <a:t>Crossing </a:t>
            </a:r>
            <a:r>
              <a:rPr lang="en-US" sz="4400" dirty="0"/>
              <a:t>Borders in Higher </a:t>
            </a:r>
            <a:r>
              <a:rPr lang="en-US" sz="4400" dirty="0" smtClean="0"/>
              <a:t>Education</a:t>
            </a:r>
            <a:endParaRPr lang="en-US" sz="4400" dirty="0"/>
          </a:p>
        </p:txBody>
      </p:sp>
      <p:sp>
        <p:nvSpPr>
          <p:cNvPr id="3" name="Subtitle 2"/>
          <p:cNvSpPr>
            <a:spLocks noGrp="1"/>
          </p:cNvSpPr>
          <p:nvPr>
            <p:ph type="subTitle" idx="1"/>
          </p:nvPr>
        </p:nvSpPr>
        <p:spPr>
          <a:xfrm>
            <a:off x="571500" y="4643738"/>
            <a:ext cx="8001000" cy="1219200"/>
          </a:xfrm>
        </p:spPr>
        <p:txBody>
          <a:bodyPr>
            <a:noAutofit/>
          </a:bodyPr>
          <a:lstStyle/>
          <a:p>
            <a:r>
              <a:rPr lang="en-US" sz="4400" dirty="0"/>
              <a:t>Empowerment Through Internationalized eLearning </a:t>
            </a:r>
          </a:p>
        </p:txBody>
      </p:sp>
    </p:spTree>
    <p:extLst>
      <p:ext uri="{BB962C8B-B14F-4D97-AF65-F5344CB8AC3E}">
        <p14:creationId xmlns:p14="http://schemas.microsoft.com/office/powerpoint/2010/main" val="3257881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Writing Out of Life Experience </a:t>
            </a:r>
            <a:endParaRPr lang="en-US" sz="4000" dirty="0"/>
          </a:p>
        </p:txBody>
      </p:sp>
      <p:sp>
        <p:nvSpPr>
          <p:cNvPr id="3" name="Content Placeholder 2"/>
          <p:cNvSpPr>
            <a:spLocks noGrp="1"/>
          </p:cNvSpPr>
          <p:nvPr>
            <p:ph type="body" sz="half" idx="2"/>
          </p:nvPr>
        </p:nvSpPr>
        <p:spPr/>
        <p:txBody>
          <a:bodyPr>
            <a:normAutofit/>
          </a:bodyPr>
          <a:lstStyle/>
          <a:p>
            <a:r>
              <a:rPr lang="en-US" dirty="0" smtClean="0"/>
              <a:t>Creating </a:t>
            </a:r>
            <a:r>
              <a:rPr lang="en-US" dirty="0"/>
              <a:t>a space where student-writers reflect on their own life as part of the writing process engenders a deeper investment in the act of writing.  </a:t>
            </a:r>
          </a:p>
        </p:txBody>
      </p:sp>
      <p:pic>
        <p:nvPicPr>
          <p:cNvPr id="8" name="Picture Placeholder 7"/>
          <p:cNvPicPr>
            <a:picLocks noGrp="1" noChangeAspect="1"/>
          </p:cNvPicPr>
          <p:nvPr>
            <p:ph type="pic" idx="1"/>
          </p:nvPr>
        </p:nvPicPr>
        <p:blipFill rotWithShape="1">
          <a:blip r:embed="rId3"/>
          <a:srcRect l="329" r="387"/>
          <a:stretch/>
        </p:blipFill>
        <p:spPr>
          <a:xfrm rot="21355093">
            <a:off x="2028463" y="458475"/>
            <a:ext cx="5084117" cy="3079124"/>
          </a:xfrm>
          <a:prstGeom prst="rect">
            <a:avLst/>
          </a:prstGeom>
        </p:spPr>
      </p:pic>
    </p:spTree>
    <p:extLst>
      <p:ext uri="{BB962C8B-B14F-4D97-AF65-F5344CB8AC3E}">
        <p14:creationId xmlns:p14="http://schemas.microsoft.com/office/powerpoint/2010/main" val="4289909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Forum </a:t>
            </a:r>
            <a:r>
              <a:rPr lang="en-US" dirty="0"/>
              <a:t>Activities</a:t>
            </a:r>
          </a:p>
        </p:txBody>
      </p:sp>
      <p:sp>
        <p:nvSpPr>
          <p:cNvPr id="3" name="Content Placeholder 2"/>
          <p:cNvSpPr>
            <a:spLocks noGrp="1"/>
          </p:cNvSpPr>
          <p:nvPr>
            <p:ph idx="1"/>
          </p:nvPr>
        </p:nvSpPr>
        <p:spPr>
          <a:xfrm>
            <a:off x="354158" y="1904999"/>
            <a:ext cx="8487586" cy="4713360"/>
          </a:xfrm>
        </p:spPr>
        <p:txBody>
          <a:bodyPr>
            <a:normAutofit fontScale="85000" lnSpcReduction="20000"/>
          </a:bodyPr>
          <a:lstStyle/>
          <a:p>
            <a:r>
              <a:rPr lang="en-US" dirty="0"/>
              <a:t>There were two types of online forum </a:t>
            </a:r>
            <a:r>
              <a:rPr lang="en-US" dirty="0" smtClean="0"/>
              <a:t>activities:</a:t>
            </a:r>
            <a:endParaRPr lang="en-US" dirty="0"/>
          </a:p>
          <a:p>
            <a:pPr lvl="1"/>
            <a:r>
              <a:rPr lang="en-US" sz="2400" dirty="0"/>
              <a:t>Discussion Forums: discussions related to lecture and reading material for which specific prompts were provided</a:t>
            </a:r>
          </a:p>
          <a:p>
            <a:pPr lvl="1"/>
            <a:r>
              <a:rPr lang="en-US" sz="2400" dirty="0"/>
              <a:t>Writing Activity Forums: forums in which students posted writing based on an assigned writing </a:t>
            </a:r>
            <a:r>
              <a:rPr lang="en-US" sz="2400" dirty="0" smtClean="0"/>
              <a:t>activity</a:t>
            </a:r>
          </a:p>
          <a:p>
            <a:pPr marL="457200" lvl="1" indent="0">
              <a:buNone/>
            </a:pPr>
            <a:endParaRPr lang="en-US" sz="2400" dirty="0" smtClean="0"/>
          </a:p>
          <a:p>
            <a:pPr marL="457200" lvl="1">
              <a:spcAft>
                <a:spcPts val="2000"/>
              </a:spcAft>
              <a:buClrTx/>
            </a:pPr>
            <a:r>
              <a:rPr lang="en-US" sz="2400" dirty="0" smtClean="0"/>
              <a:t>Although some discussion topics </a:t>
            </a:r>
            <a:r>
              <a:rPr lang="en-US" sz="2400" dirty="0"/>
              <a:t>elicited exchanges between the </a:t>
            </a:r>
            <a:r>
              <a:rPr lang="en-US" sz="2400" dirty="0" err="1"/>
              <a:t>Dadaab</a:t>
            </a:r>
            <a:r>
              <a:rPr lang="en-US" sz="2400" dirty="0"/>
              <a:t> students and the Toronto students, the </a:t>
            </a:r>
            <a:r>
              <a:rPr lang="en-US" sz="2400" b="1" dirty="0"/>
              <a:t>writing activities </a:t>
            </a:r>
            <a:r>
              <a:rPr lang="en-US" sz="2400" dirty="0"/>
              <a:t>produced </a:t>
            </a:r>
            <a:r>
              <a:rPr lang="en-US" sz="2400" dirty="0" smtClean="0"/>
              <a:t>the most direct exchanges</a:t>
            </a:r>
          </a:p>
          <a:p>
            <a:pPr marL="457200" lvl="1">
              <a:spcAft>
                <a:spcPts val="2000"/>
              </a:spcAft>
              <a:buClrTx/>
            </a:pPr>
            <a:r>
              <a:rPr lang="en-CA" sz="2400" dirty="0" smtClean="0"/>
              <a:t>Furthermore, out of the discussion topics, those most related to personal writing practices generated the most exchange </a:t>
            </a:r>
          </a:p>
          <a:p>
            <a:pPr marL="457200" lvl="1">
              <a:spcAft>
                <a:spcPts val="2000"/>
              </a:spcAft>
              <a:buClrTx/>
            </a:pPr>
            <a:r>
              <a:rPr lang="en-CA" sz="2400" dirty="0" smtClean="0"/>
              <a:t>This difference does not indicate a lack of individual student engagement with other discussion topics</a:t>
            </a:r>
            <a:endParaRPr lang="en-US" sz="2400" dirty="0" smtClean="0"/>
          </a:p>
          <a:p>
            <a:endParaRPr lang="en-US" dirty="0"/>
          </a:p>
        </p:txBody>
      </p:sp>
    </p:spTree>
    <p:extLst>
      <p:ext uri="{BB962C8B-B14F-4D97-AF65-F5344CB8AC3E}">
        <p14:creationId xmlns:p14="http://schemas.microsoft.com/office/powerpoint/2010/main" val="2258958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Few </a:t>
            </a:r>
            <a:r>
              <a:rPr lang="en-US" dirty="0"/>
              <a:t>S</a:t>
            </a:r>
            <a:r>
              <a:rPr lang="en-US" dirty="0" smtClean="0"/>
              <a:t>tatistics </a:t>
            </a:r>
            <a:endParaRPr lang="en-US" dirty="0"/>
          </a:p>
        </p:txBody>
      </p:sp>
      <p:sp>
        <p:nvSpPr>
          <p:cNvPr id="3" name="Content Placeholder 2"/>
          <p:cNvSpPr>
            <a:spLocks noGrp="1"/>
          </p:cNvSpPr>
          <p:nvPr>
            <p:ph sz="half" idx="1"/>
          </p:nvPr>
        </p:nvSpPr>
        <p:spPr>
          <a:xfrm>
            <a:off x="286382" y="1936750"/>
            <a:ext cx="4034158" cy="4625511"/>
          </a:xfrm>
        </p:spPr>
        <p:txBody>
          <a:bodyPr>
            <a:normAutofit fontScale="92500" lnSpcReduction="10000"/>
          </a:bodyPr>
          <a:lstStyle/>
          <a:p>
            <a:pPr marL="0" indent="0">
              <a:buNone/>
            </a:pPr>
            <a:r>
              <a:rPr lang="en-CA" dirty="0" smtClean="0"/>
              <a:t>Discussion Forums: 17</a:t>
            </a:r>
          </a:p>
          <a:p>
            <a:r>
              <a:rPr lang="en-CA" dirty="0" smtClean="0"/>
              <a:t>Discussion topics which elicited exchanges between Toronto and </a:t>
            </a:r>
            <a:r>
              <a:rPr lang="en-CA" dirty="0" err="1" smtClean="0"/>
              <a:t>Dadaab</a:t>
            </a:r>
            <a:r>
              <a:rPr lang="en-CA" dirty="0" smtClean="0"/>
              <a:t>:  </a:t>
            </a:r>
            <a:r>
              <a:rPr lang="is-IS" dirty="0" smtClean="0"/>
              <a:t>9/17</a:t>
            </a:r>
          </a:p>
          <a:p>
            <a:r>
              <a:rPr lang="is-IS" dirty="0" smtClean="0"/>
              <a:t>Discussion topics which included prompts to reflect on one’s own writing, learner</a:t>
            </a:r>
            <a:r>
              <a:rPr lang="is-IS" dirty="0"/>
              <a:t>-centred writing </a:t>
            </a:r>
            <a:r>
              <a:rPr lang="is-IS" dirty="0" smtClean="0"/>
              <a:t>componants: 6/17 </a:t>
            </a:r>
          </a:p>
          <a:p>
            <a:pPr marL="0" indent="0">
              <a:buNone/>
            </a:pPr>
            <a:r>
              <a:rPr lang="en-CA" dirty="0" smtClean="0"/>
              <a:t>Writing Activities forums</a:t>
            </a:r>
            <a:r>
              <a:rPr lang="is-IS" dirty="0" smtClean="0"/>
              <a:t>: 5</a:t>
            </a:r>
          </a:p>
          <a:p>
            <a:r>
              <a:rPr lang="is-IS" dirty="0" smtClean="0"/>
              <a:t>Wrtiing activitis that elcited exchanges between Toronto and Dadaab: 4/5</a:t>
            </a:r>
          </a:p>
        </p:txBody>
      </p:sp>
      <p:pic>
        <p:nvPicPr>
          <p:cNvPr id="5" name="Picture 4"/>
          <p:cNvPicPr>
            <a:picLocks noGrp="1" noChangeAspect="1"/>
          </p:cNvPicPr>
          <p:nvPr/>
        </p:nvPicPr>
        <p:blipFill rotWithShape="1">
          <a:blip r:embed="rId3"/>
          <a:srcRect l="1009" t="-1" r="274" b="-1310"/>
          <a:stretch/>
        </p:blipFill>
        <p:spPr>
          <a:xfrm>
            <a:off x="4320540" y="2181377"/>
            <a:ext cx="4541112" cy="3297552"/>
          </a:xfrm>
          <a:prstGeom prst="rect">
            <a:avLst/>
          </a:prstGeom>
          <a:solidFill>
            <a:srgbClr val="FFFFFF">
              <a:shade val="85000"/>
            </a:srgbClr>
          </a:solidFill>
          <a:ln w="31750" cap="sq">
            <a:noFill/>
            <a:miter lim="800000"/>
          </a:ln>
          <a:effectLst>
            <a:outerShdw blurRad="50800" dist="38100" dir="10800000" algn="r" rotWithShape="0">
              <a:prstClr val="black">
                <a:alpha val="40000"/>
              </a:prstClr>
            </a:outerShdw>
          </a:effectLst>
          <a:scene3d>
            <a:camera prst="perspectiveRelaxed">
              <a:rot lat="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190049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spcAft>
                <a:spcPts val="0"/>
              </a:spcAft>
            </a:pPr>
            <a:r>
              <a:rPr lang="en-CA" sz="2000" dirty="0" smtClean="0">
                <a:latin typeface="Cambria"/>
                <a:ea typeface="ＭＳ 明朝"/>
                <a:cs typeface="Times New Roman"/>
              </a:rPr>
              <a:t>“Forums </a:t>
            </a:r>
            <a:r>
              <a:rPr lang="en-CA" sz="2000" dirty="0">
                <a:latin typeface="Cambria"/>
                <a:ea typeface="ＭＳ 明朝"/>
                <a:cs typeface="Times New Roman"/>
              </a:rPr>
              <a:t>like this one that we are using are amazing because we are able to interact with people from all over the world and gain incredible insight! Thank you for sharing your </a:t>
            </a:r>
            <a:r>
              <a:rPr lang="en-CA" sz="2000" dirty="0" smtClean="0">
                <a:latin typeface="Cambria"/>
                <a:ea typeface="ＭＳ 明朝"/>
                <a:cs typeface="Times New Roman"/>
              </a:rPr>
              <a:t>thoughts”</a:t>
            </a:r>
            <a:endParaRPr lang="en-US" sz="2000" dirty="0"/>
          </a:p>
        </p:txBody>
      </p:sp>
      <p:sp>
        <p:nvSpPr>
          <p:cNvPr id="6" name="Content Placeholder 5"/>
          <p:cNvSpPr>
            <a:spLocks noGrp="1"/>
          </p:cNvSpPr>
          <p:nvPr>
            <p:ph sz="half" idx="1"/>
          </p:nvPr>
        </p:nvSpPr>
        <p:spPr>
          <a:xfrm>
            <a:off x="236577" y="1818008"/>
            <a:ext cx="4083963" cy="4918583"/>
          </a:xfrm>
          <a:ln>
            <a:solidFill>
              <a:schemeClr val="tx2"/>
            </a:solidFill>
          </a:ln>
        </p:spPr>
        <p:txBody>
          <a:bodyPr>
            <a:normAutofit fontScale="47500" lnSpcReduction="20000"/>
          </a:bodyPr>
          <a:lstStyle/>
          <a:p>
            <a:r>
              <a:rPr lang="en-CA" sz="3600" dirty="0" smtClean="0"/>
              <a:t>Hello ---- </a:t>
            </a:r>
            <a:r>
              <a:rPr lang="en-CA" sz="3600" dirty="0" err="1"/>
              <a:t>i</a:t>
            </a:r>
            <a:r>
              <a:rPr lang="en-CA" sz="3600" dirty="0"/>
              <a:t> agree with you that every body </a:t>
            </a:r>
            <a:r>
              <a:rPr lang="en-CA" sz="3600" b="1" dirty="0"/>
              <a:t>has specific </a:t>
            </a:r>
            <a:r>
              <a:rPr lang="en-CA" sz="3600" b="1" dirty="0" smtClean="0"/>
              <a:t>place </a:t>
            </a:r>
            <a:r>
              <a:rPr lang="en-CA" sz="3600" dirty="0"/>
              <a:t>and every society has it is own culture as </a:t>
            </a:r>
            <a:r>
              <a:rPr lang="en-CA" sz="3600" dirty="0" err="1"/>
              <a:t>i</a:t>
            </a:r>
            <a:r>
              <a:rPr lang="en-CA" sz="3600" dirty="0"/>
              <a:t> have </a:t>
            </a:r>
            <a:r>
              <a:rPr lang="en-CA" sz="3600" dirty="0" smtClean="0"/>
              <a:t>captured </a:t>
            </a:r>
            <a:r>
              <a:rPr lang="en-CA" sz="3600" dirty="0"/>
              <a:t>from your words you used to dance during  </a:t>
            </a:r>
            <a:r>
              <a:rPr lang="en-CA" sz="3600" dirty="0" smtClean="0"/>
              <a:t>your</a:t>
            </a:r>
            <a:r>
              <a:rPr lang="en-CA" sz="3600" dirty="0"/>
              <a:t> </a:t>
            </a:r>
            <a:r>
              <a:rPr lang="en-CA" sz="3600" dirty="0" smtClean="0"/>
              <a:t>free </a:t>
            </a:r>
            <a:r>
              <a:rPr lang="en-CA" sz="3600" dirty="0"/>
              <a:t>time but mine is  different from you, because if Somali  parents see their children  dancing they face a lot of trouble thanks for your discussion</a:t>
            </a:r>
            <a:r>
              <a:rPr lang="en-CA" sz="3600" dirty="0" smtClean="0"/>
              <a:t>.</a:t>
            </a:r>
          </a:p>
          <a:p>
            <a:r>
              <a:rPr lang="en-CA" sz="3600" dirty="0"/>
              <a:t> Hi </a:t>
            </a:r>
            <a:r>
              <a:rPr lang="en-CA" sz="3600" dirty="0" smtClean="0"/>
              <a:t>----</a:t>
            </a:r>
            <a:r>
              <a:rPr lang="en-CA" sz="3600" b="1" dirty="0" smtClean="0"/>
              <a:t>Your </a:t>
            </a:r>
            <a:r>
              <a:rPr lang="en-CA" sz="3600" b="1" dirty="0"/>
              <a:t>memory </a:t>
            </a:r>
            <a:r>
              <a:rPr lang="en-CA" sz="3600" dirty="0"/>
              <a:t>really reflects mostly positive past events. However, the way you crossed the bridge to adulthood was a bit challenging. Thanks that you can now manage your life. More importantly, you were better than me who never new what a radio was, in my childhood. I enjoyed traditional songs and dances. </a:t>
            </a:r>
            <a:r>
              <a:rPr lang="en-CA" sz="3600" dirty="0" smtClean="0"/>
              <a:t> </a:t>
            </a:r>
          </a:p>
          <a:p>
            <a:endParaRPr lang="en-CA" dirty="0" smtClean="0"/>
          </a:p>
          <a:p>
            <a:endParaRPr lang="en-US" dirty="0"/>
          </a:p>
        </p:txBody>
      </p:sp>
      <p:sp>
        <p:nvSpPr>
          <p:cNvPr id="7" name="Content Placeholder 6"/>
          <p:cNvSpPr>
            <a:spLocks noGrp="1"/>
          </p:cNvSpPr>
          <p:nvPr>
            <p:ph sz="half" idx="2"/>
          </p:nvPr>
        </p:nvSpPr>
        <p:spPr>
          <a:xfrm>
            <a:off x="4711396" y="1818008"/>
            <a:ext cx="4104197" cy="4918583"/>
          </a:xfrm>
          <a:ln>
            <a:solidFill>
              <a:srgbClr val="2A2515"/>
            </a:solidFill>
          </a:ln>
        </p:spPr>
        <p:txBody>
          <a:bodyPr>
            <a:normAutofit fontScale="47500" lnSpcReduction="20000"/>
          </a:bodyPr>
          <a:lstStyle/>
          <a:p>
            <a:r>
              <a:rPr lang="en-CA" sz="3400" dirty="0"/>
              <a:t>You had a quite interesting </a:t>
            </a:r>
            <a:r>
              <a:rPr lang="en-CA" sz="3400" b="1" dirty="0"/>
              <a:t>environment</a:t>
            </a:r>
            <a:r>
              <a:rPr lang="en-CA" sz="3400" dirty="0"/>
              <a:t> at your childhood. This is not like mine where family vehicles is a rare thing and children</a:t>
            </a:r>
            <a:r>
              <a:rPr lang="en-CA" sz="3400" dirty="0" smtClean="0"/>
              <a:t>, like </a:t>
            </a:r>
            <a:r>
              <a:rPr lang="en-CA" sz="3400" dirty="0"/>
              <a:t>us, move on foot to visit our relatives. We enjoy the natural songs of birds, insects, animals and plants when disturbed by wind. One thing I fully agree with you is the sustainability of our childhood memories and things that we relate to then. So for me, I have to think about the lives of those birds, animals, insects and plants.</a:t>
            </a:r>
          </a:p>
          <a:p>
            <a:r>
              <a:rPr lang="en-CA" sz="3400" dirty="0"/>
              <a:t>Wow, you did such an incredible job telling this</a:t>
            </a:r>
            <a:r>
              <a:rPr lang="en-CA" sz="3400" b="1" dirty="0"/>
              <a:t> </a:t>
            </a:r>
            <a:r>
              <a:rPr lang="en-CA" sz="3400" dirty="0" smtClean="0"/>
              <a:t>[factual] </a:t>
            </a:r>
            <a:r>
              <a:rPr lang="en-CA" sz="3400" b="1" dirty="0" smtClean="0"/>
              <a:t>story</a:t>
            </a:r>
            <a:r>
              <a:rPr lang="en-CA" sz="3400" dirty="0"/>
              <a:t>! The way you chose to phrase your sentences made it feel as though you were telling the story orally and I could see where you were taking your breath, and when you slow down/speed up. You have a </a:t>
            </a:r>
            <a:r>
              <a:rPr lang="en-CA" sz="3400" dirty="0" smtClean="0"/>
              <a:t>gift</a:t>
            </a:r>
            <a:r>
              <a:rPr lang="is-IS" sz="3400" dirty="0" smtClean="0"/>
              <a:t>…</a:t>
            </a:r>
            <a:r>
              <a:rPr lang="en-CA" sz="3400" dirty="0" smtClean="0"/>
              <a:t>Thanks </a:t>
            </a:r>
            <a:r>
              <a:rPr lang="en-CA" sz="3400" dirty="0"/>
              <a:t>for sharing. </a:t>
            </a:r>
          </a:p>
          <a:p>
            <a:endParaRPr lang="en-US" dirty="0"/>
          </a:p>
        </p:txBody>
      </p:sp>
    </p:spTree>
    <p:extLst>
      <p:ext uri="{BB962C8B-B14F-4D97-AF65-F5344CB8AC3E}">
        <p14:creationId xmlns:p14="http://schemas.microsoft.com/office/powerpoint/2010/main" val="767548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Considering </a:t>
            </a:r>
            <a:r>
              <a:rPr lang="en-US" sz="4800" dirty="0" err="1" smtClean="0"/>
              <a:t>Ecocompostion</a:t>
            </a:r>
            <a:r>
              <a:rPr lang="en-US" sz="4800" dirty="0" smtClean="0"/>
              <a:t> </a:t>
            </a:r>
            <a:endParaRPr lang="en-US" sz="4800" dirty="0"/>
          </a:p>
        </p:txBody>
      </p:sp>
      <p:sp>
        <p:nvSpPr>
          <p:cNvPr id="3" name="Content Placeholder 2"/>
          <p:cNvSpPr>
            <a:spLocks noGrp="1"/>
          </p:cNvSpPr>
          <p:nvPr>
            <p:ph idx="1"/>
          </p:nvPr>
        </p:nvSpPr>
        <p:spPr>
          <a:xfrm>
            <a:off x="571500" y="1904999"/>
            <a:ext cx="8001000" cy="4566827"/>
          </a:xfrm>
        </p:spPr>
        <p:txBody>
          <a:bodyPr>
            <a:normAutofit/>
          </a:bodyPr>
          <a:lstStyle/>
          <a:p>
            <a:r>
              <a:rPr lang="en-US" sz="2800" dirty="0" smtClean="0"/>
              <a:t>“</a:t>
            </a:r>
            <a:r>
              <a:rPr lang="en-US" sz="2800" dirty="0"/>
              <a:t>The prefix ‘eco’ must not be misrepresented as simply ‘environmental’ as it often is, but instead must be understood specifically as a study of relationships. </a:t>
            </a:r>
            <a:r>
              <a:rPr lang="en-US" sz="2800" dirty="0" err="1"/>
              <a:t>Ecocomposition</a:t>
            </a:r>
            <a:r>
              <a:rPr lang="en-US" sz="2800" dirty="0"/>
              <a:t> is not ‘writing about trees’; </a:t>
            </a:r>
            <a:r>
              <a:rPr lang="en-US" sz="2800" dirty="0" err="1"/>
              <a:t>ecocomposition</a:t>
            </a:r>
            <a:r>
              <a:rPr lang="en-US" sz="2800" dirty="0"/>
              <a:t> is the study of written discourse and its </a:t>
            </a:r>
            <a:r>
              <a:rPr lang="en-US" sz="2800" i="1" dirty="0"/>
              <a:t>relationships</a:t>
            </a:r>
            <a:r>
              <a:rPr lang="en-US" sz="2800" dirty="0"/>
              <a:t> to the </a:t>
            </a:r>
            <a:r>
              <a:rPr lang="en-US" sz="2800" i="1" dirty="0"/>
              <a:t>places</a:t>
            </a:r>
            <a:r>
              <a:rPr lang="en-US" sz="2800" dirty="0"/>
              <a:t> in which it is situated and situates” </a:t>
            </a:r>
            <a:r>
              <a:rPr lang="en-US" sz="2800" dirty="0" smtClean="0"/>
              <a:t>(</a:t>
            </a:r>
            <a:r>
              <a:rPr lang="en-US" sz="2800" dirty="0"/>
              <a:t>Sidney I. </a:t>
            </a:r>
            <a:r>
              <a:rPr lang="en-US" sz="2800" dirty="0" err="1"/>
              <a:t>Dobrin</a:t>
            </a:r>
            <a:r>
              <a:rPr lang="en-US" sz="2800" dirty="0"/>
              <a:t> and Christian R. </a:t>
            </a:r>
            <a:r>
              <a:rPr lang="en-US" sz="2800" dirty="0" err="1" smtClean="0"/>
              <a:t>Weisser</a:t>
            </a:r>
            <a:r>
              <a:rPr lang="en-US" sz="2800" dirty="0" smtClean="0"/>
              <a:t>, </a:t>
            </a:r>
            <a:r>
              <a:rPr lang="en-US" sz="2800" i="1" dirty="0"/>
              <a:t>Natural Discourse: Toward </a:t>
            </a:r>
            <a:r>
              <a:rPr lang="en-US" sz="2800" i="1" dirty="0" err="1"/>
              <a:t>Ecocomposition</a:t>
            </a:r>
            <a:r>
              <a:rPr lang="en-US" sz="2800" dirty="0"/>
              <a:t> </a:t>
            </a:r>
            <a:r>
              <a:rPr lang="en-US" sz="2800" dirty="0" smtClean="0"/>
              <a:t>2002). </a:t>
            </a:r>
            <a:r>
              <a:rPr lang="en-CA" sz="2800" dirty="0" smtClean="0"/>
              <a:t> </a:t>
            </a:r>
            <a:endParaRPr lang="en-US" sz="2800" dirty="0"/>
          </a:p>
        </p:txBody>
      </p:sp>
    </p:spTree>
    <p:extLst>
      <p:ext uri="{BB962C8B-B14F-4D97-AF65-F5344CB8AC3E}">
        <p14:creationId xmlns:p14="http://schemas.microsoft.com/office/powerpoint/2010/main" val="640296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95" y="274638"/>
            <a:ext cx="8585285" cy="1143000"/>
          </a:xfrm>
        </p:spPr>
        <p:txBody>
          <a:bodyPr/>
          <a:lstStyle/>
          <a:p>
            <a:r>
              <a:rPr lang="en-US" sz="4400" dirty="0" smtClean="0"/>
              <a:t>Writing: Process of Relationships </a:t>
            </a:r>
            <a:endParaRPr lang="en-US" sz="4400" dirty="0"/>
          </a:p>
        </p:txBody>
      </p:sp>
      <p:sp>
        <p:nvSpPr>
          <p:cNvPr id="3" name="Content Placeholder 2"/>
          <p:cNvSpPr>
            <a:spLocks noGrp="1"/>
          </p:cNvSpPr>
          <p:nvPr>
            <p:ph idx="1"/>
          </p:nvPr>
        </p:nvSpPr>
        <p:spPr>
          <a:xfrm>
            <a:off x="293096" y="1905000"/>
            <a:ext cx="8487586" cy="4554616"/>
          </a:xfrm>
        </p:spPr>
        <p:txBody>
          <a:bodyPr>
            <a:normAutofit fontScale="85000" lnSpcReduction="20000"/>
          </a:bodyPr>
          <a:lstStyle/>
          <a:p>
            <a:r>
              <a:rPr lang="en-US" sz="3600" dirty="0" smtClean="0"/>
              <a:t>“</a:t>
            </a:r>
            <a:r>
              <a:rPr lang="en-US" sz="3600" dirty="0" err="1" smtClean="0"/>
              <a:t>Ecocomposition</a:t>
            </a:r>
            <a:r>
              <a:rPr lang="en-US" sz="3600" dirty="0" smtClean="0"/>
              <a:t> </a:t>
            </a:r>
            <a:r>
              <a:rPr lang="en-US" sz="3600" dirty="0"/>
              <a:t>recognizes the forces acting upon a writer and acknowledges that through writing the writer in turn influences those forces. Writing is a dynamic process of navigating relationships between writer, audience, and issue, with writer and these environmental forces equally acting upon each </a:t>
            </a:r>
            <a:r>
              <a:rPr lang="en-US" sz="3600" dirty="0" smtClean="0"/>
              <a:t>other” </a:t>
            </a:r>
            <a:r>
              <a:rPr lang="en-CA" sz="3600" dirty="0" smtClean="0"/>
              <a:t> (</a:t>
            </a:r>
            <a:r>
              <a:rPr lang="en-US" sz="3600" dirty="0"/>
              <a:t>Peter Wayne </a:t>
            </a:r>
            <a:r>
              <a:rPr lang="en-US" sz="3600" dirty="0" smtClean="0"/>
              <a:t>Moe</a:t>
            </a:r>
            <a:r>
              <a:rPr lang="en-US" sz="3600" i="1" dirty="0" smtClean="0"/>
              <a:t>, “</a:t>
            </a:r>
            <a:r>
              <a:rPr lang="en-US" sz="3600" dirty="0" smtClean="0"/>
              <a:t>Com</a:t>
            </a:r>
            <a:r>
              <a:rPr lang="en-US" sz="3600" i="1" dirty="0" smtClean="0"/>
              <a:t>position</a:t>
            </a:r>
            <a:r>
              <a:rPr lang="en-US" sz="3600" dirty="0"/>
              <a:t>: </a:t>
            </a:r>
            <a:r>
              <a:rPr lang="en-US" sz="3600" dirty="0" err="1"/>
              <a:t>Ecocomposition</a:t>
            </a:r>
            <a:r>
              <a:rPr lang="en-US" sz="3600" dirty="0"/>
              <a:t>, Aristotle, and the First-Year Writing </a:t>
            </a:r>
            <a:r>
              <a:rPr lang="en-US" sz="3600" dirty="0" smtClean="0"/>
              <a:t>Course” 2011).</a:t>
            </a:r>
            <a:endParaRPr lang="en-CA" sz="3600" dirty="0"/>
          </a:p>
          <a:p>
            <a:endParaRPr lang="en-CA" dirty="0"/>
          </a:p>
          <a:p>
            <a:endParaRPr lang="en-US" dirty="0"/>
          </a:p>
        </p:txBody>
      </p:sp>
    </p:spTree>
    <p:extLst>
      <p:ext uri="{BB962C8B-B14F-4D97-AF65-F5344CB8AC3E}">
        <p14:creationId xmlns:p14="http://schemas.microsoft.com/office/powerpoint/2010/main" val="2613856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normAutofit lnSpcReduction="10000"/>
          </a:bodyPr>
          <a:lstStyle/>
          <a:p>
            <a:r>
              <a:rPr lang="en-US" sz="4000" dirty="0">
                <a:solidFill>
                  <a:prstClr val="black"/>
                </a:solidFill>
                <a:ea typeface="+mj-ea"/>
                <a:cs typeface="+mj-cs"/>
              </a:rPr>
              <a:t>Writing a Memory of </a:t>
            </a:r>
            <a:r>
              <a:rPr lang="en-US" sz="4000" dirty="0" smtClean="0">
                <a:solidFill>
                  <a:prstClr val="black"/>
                </a:solidFill>
                <a:ea typeface="+mj-ea"/>
                <a:cs typeface="+mj-cs"/>
              </a:rPr>
              <a:t>Place —</a:t>
            </a:r>
            <a:r>
              <a:rPr lang="en-US" sz="4000" dirty="0">
                <a:solidFill>
                  <a:prstClr val="black"/>
                </a:solidFill>
                <a:ea typeface="+mj-ea"/>
                <a:cs typeface="+mj-cs"/>
              </a:rPr>
              <a:t/>
            </a:r>
            <a:br>
              <a:rPr lang="en-US" sz="4000" dirty="0">
                <a:solidFill>
                  <a:prstClr val="black"/>
                </a:solidFill>
                <a:ea typeface="+mj-ea"/>
                <a:cs typeface="+mj-cs"/>
              </a:rPr>
            </a:br>
            <a:r>
              <a:rPr lang="en-US" sz="4000" dirty="0">
                <a:solidFill>
                  <a:prstClr val="black"/>
                </a:solidFill>
                <a:ea typeface="+mj-ea"/>
                <a:cs typeface="+mj-cs"/>
              </a:rPr>
              <a:t>Acacia tree </a:t>
            </a:r>
            <a:endParaRPr lang="en-US" dirty="0"/>
          </a:p>
        </p:txBody>
      </p:sp>
      <p:sp>
        <p:nvSpPr>
          <p:cNvPr id="5" name="Picture Placeholder 4"/>
          <p:cNvSpPr>
            <a:spLocks noGrp="1"/>
          </p:cNvSpPr>
          <p:nvPr>
            <p:ph type="pic" idx="1"/>
          </p:nvPr>
        </p:nvSpPr>
        <p:spPr/>
      </p:sp>
      <p:pic>
        <p:nvPicPr>
          <p:cNvPr id="7" name="Picture 6"/>
          <p:cNvPicPr>
            <a:picLocks noGrp="1" noChangeAspect="1"/>
          </p:cNvPicPr>
          <p:nvPr/>
        </p:nvPicPr>
        <p:blipFill>
          <a:blip r:embed="rId3"/>
          <a:srcRect l="2072" r="2072"/>
          <a:stretch>
            <a:fillRect/>
          </a:stretch>
        </p:blipFill>
        <p:spPr>
          <a:xfrm rot="21355093">
            <a:off x="1892431" y="387906"/>
            <a:ext cx="5082138" cy="3670358"/>
          </a:xfrm>
          <a:prstGeom prst="rect">
            <a:avLst/>
          </a:prstGeom>
          <a:solidFill>
            <a:srgbClr val="FFFFFF">
              <a:shade val="85000"/>
            </a:srgbClr>
          </a:solidFill>
          <a:ln w="31750" cap="sq">
            <a:noFill/>
            <a:miter lim="800000"/>
          </a:ln>
          <a:effectLst>
            <a:outerShdw blurRad="50800" dist="38100" dir="10800000" algn="r" rotWithShape="0">
              <a:prstClr val="black">
                <a:alpha val="40000"/>
              </a:prstClr>
            </a:outerShdw>
          </a:effectLst>
          <a:scene3d>
            <a:camera prst="perspectiveRelaxed">
              <a:rot lat="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630175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0"/>
            <a:ext cx="8001000" cy="1417638"/>
          </a:xfrm>
        </p:spPr>
        <p:txBody>
          <a:bodyPr>
            <a:normAutofit/>
          </a:bodyPr>
          <a:lstStyle/>
          <a:p>
            <a:r>
              <a:rPr lang="en-US" sz="4000" dirty="0" smtClean="0"/>
              <a:t>Writing a Memory of Place —</a:t>
            </a:r>
            <a:br>
              <a:rPr lang="en-US" sz="4000" dirty="0" smtClean="0"/>
            </a:br>
            <a:r>
              <a:rPr lang="en-US" sz="4000" dirty="0" smtClean="0"/>
              <a:t>Acacia </a:t>
            </a:r>
            <a:r>
              <a:rPr lang="en-US" sz="4000" dirty="0"/>
              <a:t>tree </a:t>
            </a:r>
          </a:p>
        </p:txBody>
      </p:sp>
      <p:sp>
        <p:nvSpPr>
          <p:cNvPr id="3" name="Content Placeholder 2"/>
          <p:cNvSpPr>
            <a:spLocks noGrp="1"/>
          </p:cNvSpPr>
          <p:nvPr>
            <p:ph idx="1"/>
          </p:nvPr>
        </p:nvSpPr>
        <p:spPr>
          <a:xfrm>
            <a:off x="143085" y="1717295"/>
            <a:ext cx="9000915" cy="5140705"/>
          </a:xfrm>
        </p:spPr>
        <p:txBody>
          <a:bodyPr>
            <a:normAutofit fontScale="32500" lnSpcReduction="20000"/>
          </a:bodyPr>
          <a:lstStyle/>
          <a:p>
            <a:pPr marL="0" indent="0">
              <a:buNone/>
            </a:pPr>
            <a:r>
              <a:rPr lang="en-US" sz="6500" dirty="0"/>
              <a:t>The acacia tree at our homestead has long-lasting connection in myself and endures in my memories vividly. The acacia is perennial tree that grows in the tropics and arid lands in Africa and may be elsewhere in the globe. This particular acacia grew at our homestead at </a:t>
            </a:r>
            <a:r>
              <a:rPr lang="en-US" sz="6500" dirty="0" err="1"/>
              <a:t>Dagahaley</a:t>
            </a:r>
            <a:r>
              <a:rPr lang="en-US" sz="6500" dirty="0"/>
              <a:t> and it is probably tens of years old. We found it there when we settled at that particular place that had become our homestead for almost two and half decades. With peers, we used to play under this trees a popular childhood game called “</a:t>
            </a:r>
            <a:r>
              <a:rPr lang="en-US" sz="6500" dirty="0" err="1"/>
              <a:t>Aay-aay</a:t>
            </a:r>
            <a:r>
              <a:rPr lang="en-US" sz="6500" dirty="0"/>
              <a:t>” where we collect pellets and put in a small shallow hole and move in-out the pellets in a systematic and swift manner, and repeating the whole process every now and then. This game was very interesting and very attractive. Surprisingly, every person in this community or locality must have played and liked this game once in their childhood.</a:t>
            </a:r>
          </a:p>
          <a:p>
            <a:pPr marL="0" indent="0">
              <a:buNone/>
            </a:pPr>
            <a:r>
              <a:rPr lang="en-US" sz="6500" dirty="0"/>
              <a:t>Writing about this makes me vividly remember my earlier childhood days and the setting of that environment of those days. It reminds me of very best childhood friends I loved to play with us- friends that are no more in my reach, they are either deceased or gone far out of sight and reach……</a:t>
            </a:r>
          </a:p>
          <a:p>
            <a:endParaRPr lang="en-US" dirty="0"/>
          </a:p>
        </p:txBody>
      </p:sp>
    </p:spTree>
    <p:extLst>
      <p:ext uri="{BB962C8B-B14F-4D97-AF65-F5344CB8AC3E}">
        <p14:creationId xmlns:p14="http://schemas.microsoft.com/office/powerpoint/2010/main" val="19196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10152"/>
            <a:ext cx="8001000" cy="807485"/>
          </a:xfrm>
        </p:spPr>
        <p:txBody>
          <a:bodyPr/>
          <a:lstStyle/>
          <a:p>
            <a:r>
              <a:rPr lang="en-US" sz="4400" smtClean="0"/>
              <a:t>The </a:t>
            </a:r>
            <a:r>
              <a:rPr lang="en-US" sz="4400" dirty="0"/>
              <a:t>Value of Writing </a:t>
            </a:r>
          </a:p>
        </p:txBody>
      </p:sp>
      <p:sp>
        <p:nvSpPr>
          <p:cNvPr id="3" name="Content Placeholder 2"/>
          <p:cNvSpPr>
            <a:spLocks noGrp="1"/>
          </p:cNvSpPr>
          <p:nvPr>
            <p:ph idx="1"/>
          </p:nvPr>
        </p:nvSpPr>
        <p:spPr>
          <a:xfrm>
            <a:off x="298834" y="1905000"/>
            <a:ext cx="8845166" cy="4632358"/>
          </a:xfrm>
        </p:spPr>
        <p:txBody>
          <a:bodyPr>
            <a:normAutofit fontScale="92500" lnSpcReduction="10000"/>
          </a:bodyPr>
          <a:lstStyle/>
          <a:p>
            <a:r>
              <a:rPr lang="en-US" sz="3600" dirty="0"/>
              <a:t>“Writing can liberate us psychologically . . . . Personally as a refugee, I have seen and found that I a part of the world through this “WRIT COURSE”. Being a refugee for so long is really dehumanizing. One loses senses of surviving through a normal life. But by talking about it as I am now doing, I feel better and am able to appreciate myself as a worthy human being”</a:t>
            </a:r>
          </a:p>
          <a:p>
            <a:endParaRPr lang="en-US" dirty="0"/>
          </a:p>
        </p:txBody>
      </p:sp>
    </p:spTree>
    <p:extLst>
      <p:ext uri="{BB962C8B-B14F-4D97-AF65-F5344CB8AC3E}">
        <p14:creationId xmlns:p14="http://schemas.microsoft.com/office/powerpoint/2010/main" val="3741116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151" y="1676401"/>
            <a:ext cx="8749077" cy="2424766"/>
          </a:xfrm>
        </p:spPr>
        <p:txBody>
          <a:bodyPr/>
          <a:lstStyle/>
          <a:p>
            <a:r>
              <a:rPr lang="en-US" dirty="0" smtClean="0"/>
              <a:t>Multisite Blended </a:t>
            </a:r>
            <a:br>
              <a:rPr lang="en-US" dirty="0" smtClean="0"/>
            </a:br>
            <a:r>
              <a:rPr lang="en-US" dirty="0" smtClean="0"/>
              <a:t>Learning</a:t>
            </a:r>
            <a:endParaRPr lang="en-US" dirty="0"/>
          </a:p>
        </p:txBody>
      </p:sp>
    </p:spTree>
    <p:extLst>
      <p:ext uri="{BB962C8B-B14F-4D97-AF65-F5344CB8AC3E}">
        <p14:creationId xmlns:p14="http://schemas.microsoft.com/office/powerpoint/2010/main" val="2012277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427" y="274638"/>
            <a:ext cx="8459008" cy="1143000"/>
          </a:xfrm>
        </p:spPr>
        <p:txBody>
          <a:bodyPr/>
          <a:lstStyle/>
          <a:p>
            <a:pPr algn="l"/>
            <a:r>
              <a:rPr lang="en-US" dirty="0" smtClean="0"/>
              <a:t>Multisite </a:t>
            </a:r>
            <a:r>
              <a:rPr lang="en-US" dirty="0"/>
              <a:t>B</a:t>
            </a:r>
            <a:r>
              <a:rPr lang="en-US" dirty="0" smtClean="0"/>
              <a:t>lended </a:t>
            </a:r>
            <a:r>
              <a:rPr lang="en-US" dirty="0"/>
              <a:t>L</a:t>
            </a:r>
            <a:r>
              <a:rPr lang="en-US" dirty="0" smtClean="0"/>
              <a:t>earning</a:t>
            </a:r>
            <a:endParaRPr lang="en-US" dirty="0"/>
          </a:p>
        </p:txBody>
      </p:sp>
      <p:pic>
        <p:nvPicPr>
          <p:cNvPr id="4" name="Content Placeholder 3" descr="June calendar.JPG"/>
          <p:cNvPicPr>
            <a:picLocks noGrp="1" noChangeAspect="1"/>
          </p:cNvPicPr>
          <p:nvPr>
            <p:ph idx="1"/>
          </p:nvPr>
        </p:nvPicPr>
        <p:blipFill>
          <a:blip r:embed="rId3">
            <a:extLst>
              <a:ext uri="{28A0092B-C50C-407E-A947-70E740481C1C}">
                <a14:useLocalDpi xmlns:a14="http://schemas.microsoft.com/office/drawing/2010/main" val="0"/>
              </a:ext>
            </a:extLst>
          </a:blip>
          <a:srcRect t="13336" b="13336"/>
          <a:stretch>
            <a:fillRect/>
          </a:stretch>
        </p:blipFill>
        <p:spPr>
          <a:xfrm rot="10800000">
            <a:off x="1764462" y="2447047"/>
            <a:ext cx="5596820" cy="3078035"/>
          </a:xfrm>
          <a:prstGeom prst="rect">
            <a:avLst/>
          </a:prstGeom>
          <a:solidFill>
            <a:srgbClr val="FFFFFF">
              <a:shade val="85000"/>
            </a:srgbClr>
          </a:solidFill>
          <a:ln w="31750" cap="sq">
            <a:noFill/>
            <a:miter lim="800000"/>
          </a:ln>
          <a:effectLst>
            <a:outerShdw blurRad="50800" dist="38100" dir="10800000" algn="r" rotWithShape="0">
              <a:prstClr val="black">
                <a:alpha val="40000"/>
              </a:prstClr>
            </a:outerShdw>
          </a:effectLst>
          <a:scene3d>
            <a:camera prst="perspectiveRelaxed">
              <a:rot lat="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69824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3" y="450823"/>
            <a:ext cx="8373005" cy="1795990"/>
          </a:xfrm>
        </p:spPr>
        <p:txBody>
          <a:bodyPr>
            <a:normAutofit fontScale="90000"/>
          </a:bodyPr>
          <a:lstStyle/>
          <a:p>
            <a:r>
              <a:rPr lang="en-US" dirty="0" smtClean="0"/>
              <a:t>Pre &amp; Post </a:t>
            </a:r>
            <a:r>
              <a:rPr lang="en-US" dirty="0"/>
              <a:t>C</a:t>
            </a:r>
            <a:r>
              <a:rPr lang="en-US" dirty="0" smtClean="0"/>
              <a:t>ourse </a:t>
            </a:r>
            <a:r>
              <a:rPr lang="en-US" dirty="0"/>
              <a:t>S</a:t>
            </a:r>
            <a:r>
              <a:rPr lang="en-US" dirty="0" smtClean="0"/>
              <a:t>urveys</a:t>
            </a:r>
            <a:br>
              <a:rPr lang="en-US" dirty="0" smtClean="0"/>
            </a:br>
            <a:r>
              <a:rPr lang="en-US" sz="2700" dirty="0" smtClean="0"/>
              <a:t/>
            </a:r>
            <a:br>
              <a:rPr lang="en-US" sz="2700" dirty="0" smtClean="0"/>
            </a:br>
            <a:r>
              <a:rPr lang="en-US" sz="3200" dirty="0" smtClean="0"/>
              <a:t>26 Toronto Based Learners</a:t>
            </a:r>
            <a:endParaRPr lang="en-US" dirty="0"/>
          </a:p>
        </p:txBody>
      </p:sp>
      <p:sp>
        <p:nvSpPr>
          <p:cNvPr id="3" name="Content Placeholder 2"/>
          <p:cNvSpPr>
            <a:spLocks noGrp="1"/>
          </p:cNvSpPr>
          <p:nvPr>
            <p:ph idx="1"/>
          </p:nvPr>
        </p:nvSpPr>
        <p:spPr>
          <a:xfrm>
            <a:off x="457200" y="2706547"/>
            <a:ext cx="8229600" cy="3087182"/>
          </a:xfrm>
        </p:spPr>
        <p:txBody>
          <a:bodyPr numCol="2">
            <a:normAutofit lnSpcReduction="10000"/>
          </a:bodyPr>
          <a:lstStyle/>
          <a:p>
            <a:pPr marL="400050" lvl="1" indent="0">
              <a:buNone/>
            </a:pPr>
            <a:r>
              <a:rPr lang="en-US" b="1" dirty="0" smtClean="0">
                <a:solidFill>
                  <a:srgbClr val="521212"/>
                </a:solidFill>
              </a:rPr>
              <a:t>Pre </a:t>
            </a:r>
            <a:r>
              <a:rPr lang="en-US" b="1" dirty="0">
                <a:solidFill>
                  <a:srgbClr val="521212"/>
                </a:solidFill>
              </a:rPr>
              <a:t>Survey </a:t>
            </a:r>
            <a:endParaRPr lang="en-US" b="1" dirty="0" smtClean="0">
              <a:solidFill>
                <a:srgbClr val="521212"/>
              </a:solidFill>
            </a:endParaRPr>
          </a:p>
          <a:p>
            <a:pPr marL="400050" lvl="1" indent="0">
              <a:buNone/>
            </a:pPr>
            <a:r>
              <a:rPr lang="en-US" dirty="0" smtClean="0"/>
              <a:t>		</a:t>
            </a:r>
          </a:p>
          <a:p>
            <a:pPr marL="857250" lvl="2" indent="0">
              <a:buNone/>
            </a:pPr>
            <a:r>
              <a:rPr lang="en-US" b="1" dirty="0" smtClean="0"/>
              <a:t>19   </a:t>
            </a:r>
            <a:r>
              <a:rPr lang="en-US" dirty="0" smtClean="0"/>
              <a:t>paired to post</a:t>
            </a:r>
          </a:p>
          <a:p>
            <a:pPr marL="857250" lvl="2" indent="0">
              <a:buNone/>
            </a:pPr>
            <a:r>
              <a:rPr lang="en-US" b="1" u="sng" dirty="0" smtClean="0"/>
              <a:t>  5</a:t>
            </a:r>
            <a:r>
              <a:rPr lang="en-US" u="sng" dirty="0" smtClean="0"/>
              <a:t>   unpaired</a:t>
            </a:r>
            <a:endParaRPr lang="en-US" b="1" dirty="0" smtClean="0"/>
          </a:p>
          <a:p>
            <a:pPr marL="857250" lvl="2" indent="0">
              <a:buNone/>
            </a:pPr>
            <a:r>
              <a:rPr lang="en-US" b="1" dirty="0" smtClean="0"/>
              <a:t>24   </a:t>
            </a:r>
            <a:r>
              <a:rPr lang="en-US" dirty="0" smtClean="0"/>
              <a:t>completed</a:t>
            </a:r>
          </a:p>
          <a:p>
            <a:pPr marL="457200" lvl="1" indent="0">
              <a:buNone/>
            </a:pPr>
            <a:endParaRPr lang="en-US" b="1" dirty="0"/>
          </a:p>
          <a:p>
            <a:pPr marL="457200" lvl="1" indent="0">
              <a:buNone/>
            </a:pPr>
            <a:endParaRPr lang="en-US" b="1" dirty="0" smtClean="0"/>
          </a:p>
          <a:p>
            <a:pPr marL="457200" lvl="1" indent="0">
              <a:buNone/>
            </a:pPr>
            <a:r>
              <a:rPr lang="en-US" b="1" dirty="0" smtClean="0">
                <a:solidFill>
                  <a:srgbClr val="521212"/>
                </a:solidFill>
              </a:rPr>
              <a:t>Post Survey</a:t>
            </a:r>
          </a:p>
          <a:p>
            <a:pPr marL="457200" lvl="1" indent="0">
              <a:buNone/>
            </a:pPr>
            <a:endParaRPr lang="en-US" b="1" dirty="0" smtClean="0"/>
          </a:p>
          <a:p>
            <a:pPr marL="857250" lvl="2" indent="0">
              <a:buNone/>
            </a:pPr>
            <a:r>
              <a:rPr lang="en-US" b="1" dirty="0" smtClean="0"/>
              <a:t>19   	</a:t>
            </a:r>
            <a:r>
              <a:rPr lang="en-US" dirty="0" smtClean="0"/>
              <a:t>paired to pre</a:t>
            </a:r>
            <a:endParaRPr lang="en-US" dirty="0"/>
          </a:p>
          <a:p>
            <a:pPr marL="857250" lvl="2" indent="0">
              <a:buNone/>
            </a:pPr>
            <a:r>
              <a:rPr lang="en-US" b="1" u="sng" dirty="0" smtClean="0"/>
              <a:t>  3</a:t>
            </a:r>
            <a:r>
              <a:rPr lang="en-US" u="sng" dirty="0" smtClean="0"/>
              <a:t> 	unpaired</a:t>
            </a:r>
            <a:endParaRPr lang="en-US" u="sng" dirty="0"/>
          </a:p>
          <a:p>
            <a:pPr marL="857250" lvl="2" indent="0">
              <a:buNone/>
            </a:pPr>
            <a:r>
              <a:rPr lang="en-US" b="1" dirty="0" smtClean="0"/>
              <a:t>22</a:t>
            </a:r>
            <a:r>
              <a:rPr lang="en-US" dirty="0" smtClean="0"/>
              <a:t>   	completed</a:t>
            </a:r>
          </a:p>
          <a:p>
            <a:pPr marL="0" indent="0">
              <a:buNone/>
            </a:pPr>
            <a:endParaRPr lang="en-US" dirty="0"/>
          </a:p>
        </p:txBody>
      </p:sp>
    </p:spTree>
    <p:extLst>
      <p:ext uri="{BB962C8B-B14F-4D97-AF65-F5344CB8AC3E}">
        <p14:creationId xmlns:p14="http://schemas.microsoft.com/office/powerpoint/2010/main" val="2011667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a:t>
            </a:r>
            <a:r>
              <a:rPr lang="en-US" dirty="0"/>
              <a:t>R</a:t>
            </a:r>
            <a:r>
              <a:rPr lang="en-US" dirty="0" smtClean="0"/>
              <a:t>eaction </a:t>
            </a:r>
            <a:endParaRPr lang="en-US" dirty="0"/>
          </a:p>
        </p:txBody>
      </p:sp>
      <p:sp>
        <p:nvSpPr>
          <p:cNvPr id="3" name="Content Placeholder 2"/>
          <p:cNvSpPr>
            <a:spLocks noGrp="1"/>
          </p:cNvSpPr>
          <p:nvPr>
            <p:ph idx="1"/>
          </p:nvPr>
        </p:nvSpPr>
        <p:spPr/>
        <p:txBody>
          <a:bodyPr/>
          <a:lstStyle/>
          <a:p>
            <a:r>
              <a:rPr lang="en-US" dirty="0" smtClean="0"/>
              <a:t>Unsettled</a:t>
            </a:r>
          </a:p>
          <a:p>
            <a:pPr lvl="1"/>
            <a:r>
              <a:rPr lang="en-US" dirty="0" smtClean="0"/>
              <a:t>Openness of the course structure.</a:t>
            </a:r>
          </a:p>
          <a:p>
            <a:pPr lvl="1"/>
            <a:r>
              <a:rPr lang="en-US" dirty="0" smtClean="0"/>
              <a:t>Use of </a:t>
            </a:r>
            <a:r>
              <a:rPr lang="en-US" dirty="0" err="1" smtClean="0"/>
              <a:t>moodle</a:t>
            </a:r>
            <a:r>
              <a:rPr lang="en-US" dirty="0" smtClean="0"/>
              <a:t> and WhatsApp. </a:t>
            </a:r>
          </a:p>
          <a:p>
            <a:r>
              <a:rPr lang="en-US" dirty="0" smtClean="0"/>
              <a:t>Once they talked it out, they were: </a:t>
            </a:r>
          </a:p>
          <a:p>
            <a:pPr lvl="1"/>
            <a:r>
              <a:rPr lang="en-US" dirty="0" smtClean="0"/>
              <a:t>Cautiously enthusiastic.</a:t>
            </a:r>
          </a:p>
        </p:txBody>
      </p:sp>
    </p:spTree>
    <p:extLst>
      <p:ext uri="{BB962C8B-B14F-4D97-AF65-F5344CB8AC3E}">
        <p14:creationId xmlns:p14="http://schemas.microsoft.com/office/powerpoint/2010/main" val="345124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Overcoming Bias</a:t>
            </a:r>
            <a:endParaRPr lang="en-US" dirty="0"/>
          </a:p>
        </p:txBody>
      </p:sp>
      <p:pic>
        <p:nvPicPr>
          <p:cNvPr id="4" name="Content Placeholder 3" descr="R118-Q2_4X_angle.JPG"/>
          <p:cNvPicPr>
            <a:picLocks noGrp="1" noChangeAspect="1"/>
          </p:cNvPicPr>
          <p:nvPr>
            <p:ph idx="1"/>
          </p:nvPr>
        </p:nvPicPr>
        <p:blipFill rotWithShape="1">
          <a:blip r:embed="rId3">
            <a:extLst>
              <a:ext uri="{28A0092B-C50C-407E-A947-70E740481C1C}">
                <a14:useLocalDpi xmlns:a14="http://schemas.microsoft.com/office/drawing/2010/main" val="0"/>
              </a:ext>
            </a:extLst>
          </a:blip>
          <a:srcRect t="16821" r="438" b="18611"/>
          <a:stretch/>
        </p:blipFill>
        <p:spPr>
          <a:xfrm rot="10800000">
            <a:off x="493200" y="2004400"/>
            <a:ext cx="8193600" cy="3985200"/>
          </a:xfrm>
          <a:effectLst>
            <a:outerShdw blurRad="50800" dist="38100" dir="10800000" algn="tl" rotWithShape="0">
              <a:srgbClr val="000000">
                <a:alpha val="40000"/>
              </a:srgbClr>
            </a:outerShdw>
          </a:effectLst>
        </p:spPr>
      </p:pic>
    </p:spTree>
    <p:extLst>
      <p:ext uri="{BB962C8B-B14F-4D97-AF65-F5344CB8AC3E}">
        <p14:creationId xmlns:p14="http://schemas.microsoft.com/office/powerpoint/2010/main" val="1324902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09" y="274638"/>
            <a:ext cx="8529566" cy="1143000"/>
          </a:xfrm>
        </p:spPr>
        <p:txBody>
          <a:bodyPr/>
          <a:lstStyle/>
          <a:p>
            <a:r>
              <a:rPr lang="en-US" dirty="0"/>
              <a:t>C</a:t>
            </a:r>
            <a:r>
              <a:rPr lang="en-US" dirty="0" smtClean="0"/>
              <a:t>omponent of the Redesign</a:t>
            </a:r>
            <a:endParaRPr lang="en-US" dirty="0"/>
          </a:p>
        </p:txBody>
      </p:sp>
      <p:sp>
        <p:nvSpPr>
          <p:cNvPr id="3" name="Content Placeholder 2"/>
          <p:cNvSpPr>
            <a:spLocks noGrp="1"/>
          </p:cNvSpPr>
          <p:nvPr>
            <p:ph idx="1"/>
          </p:nvPr>
        </p:nvSpPr>
        <p:spPr/>
        <p:txBody>
          <a:bodyPr/>
          <a:lstStyle/>
          <a:p>
            <a:r>
              <a:rPr lang="en-US" dirty="0" smtClean="0"/>
              <a:t>International mix for group assignment.</a:t>
            </a:r>
          </a:p>
          <a:p>
            <a:r>
              <a:rPr lang="en-US" dirty="0" smtClean="0"/>
              <a:t>Each group had learners from Canada and Kenya.</a:t>
            </a:r>
          </a:p>
        </p:txBody>
      </p:sp>
    </p:spTree>
    <p:extLst>
      <p:ext uri="{BB962C8B-B14F-4D97-AF65-F5344CB8AC3E}">
        <p14:creationId xmlns:p14="http://schemas.microsoft.com/office/powerpoint/2010/main" val="247662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Learners’ Views</a:t>
            </a:r>
            <a:endParaRPr lang="en-US" dirty="0"/>
          </a:p>
        </p:txBody>
      </p:sp>
      <p:pic>
        <p:nvPicPr>
          <p:cNvPr id="4" name="Content Placeholder 3" descr="R118-Q2_3X_angle.JPG"/>
          <p:cNvPicPr>
            <a:picLocks noGrp="1" noChangeAspect="1"/>
          </p:cNvPicPr>
          <p:nvPr>
            <p:ph idx="1"/>
          </p:nvPr>
        </p:nvPicPr>
        <p:blipFill rotWithShape="1">
          <a:blip r:embed="rId3">
            <a:extLst>
              <a:ext uri="{28A0092B-C50C-407E-A947-70E740481C1C}">
                <a14:useLocalDpi xmlns:a14="http://schemas.microsoft.com/office/drawing/2010/main" val="0"/>
              </a:ext>
            </a:extLst>
          </a:blip>
          <a:srcRect t="22647" b="13952"/>
          <a:stretch/>
        </p:blipFill>
        <p:spPr>
          <a:xfrm rot="10800000">
            <a:off x="457200" y="2006480"/>
            <a:ext cx="8229600" cy="3913200"/>
          </a:xfrm>
          <a:effectLst>
            <a:outerShdw blurRad="50800" dist="38100" dir="10800000" algn="tl" rotWithShape="0">
              <a:srgbClr val="000000">
                <a:alpha val="40000"/>
              </a:srgbClr>
            </a:outerShdw>
          </a:effectLst>
        </p:spPr>
      </p:pic>
    </p:spTree>
    <p:extLst>
      <p:ext uri="{BB962C8B-B14F-4D97-AF65-F5344CB8AC3E}">
        <p14:creationId xmlns:p14="http://schemas.microsoft.com/office/powerpoint/2010/main" val="1579908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152" y="274638"/>
            <a:ext cx="8384348" cy="1143000"/>
          </a:xfrm>
        </p:spPr>
        <p:txBody>
          <a:bodyPr/>
          <a:lstStyle/>
          <a:p>
            <a:r>
              <a:rPr lang="en-US" dirty="0"/>
              <a:t>C</a:t>
            </a:r>
            <a:r>
              <a:rPr lang="en-US" dirty="0" smtClean="0"/>
              <a:t>omponent </a:t>
            </a:r>
            <a:r>
              <a:rPr lang="en-US" dirty="0"/>
              <a:t>of the </a:t>
            </a:r>
            <a:r>
              <a:rPr lang="en-US" dirty="0" smtClean="0"/>
              <a:t>Redesign</a:t>
            </a:r>
            <a:endParaRPr lang="en-US" dirty="0"/>
          </a:p>
        </p:txBody>
      </p:sp>
      <p:sp>
        <p:nvSpPr>
          <p:cNvPr id="3" name="Content Placeholder 2"/>
          <p:cNvSpPr>
            <a:spLocks noGrp="1"/>
          </p:cNvSpPr>
          <p:nvPr>
            <p:ph idx="1"/>
          </p:nvPr>
        </p:nvSpPr>
        <p:spPr/>
        <p:txBody>
          <a:bodyPr/>
          <a:lstStyle/>
          <a:p>
            <a:r>
              <a:rPr lang="en-US" dirty="0" smtClean="0"/>
              <a:t>Poll Questions (called “Choices” in </a:t>
            </a:r>
            <a:r>
              <a:rPr lang="en-US" dirty="0" err="1" smtClean="0"/>
              <a:t>moodle</a:t>
            </a:r>
            <a:r>
              <a:rPr lang="en-US" dirty="0" smtClean="0"/>
              <a:t>)</a:t>
            </a:r>
          </a:p>
          <a:p>
            <a:pPr lvl="1"/>
            <a:r>
              <a:rPr lang="en-US" dirty="0" smtClean="0"/>
              <a:t>Release one question at a time.</a:t>
            </a:r>
          </a:p>
          <a:p>
            <a:pPr lvl="1"/>
            <a:r>
              <a:rPr lang="en-US" dirty="0" smtClean="0"/>
              <a:t>Multiple choice.</a:t>
            </a:r>
          </a:p>
          <a:p>
            <a:pPr lvl="1"/>
            <a:r>
              <a:rPr lang="en-US" dirty="0" smtClean="0"/>
              <a:t>No right or wrong answer.</a:t>
            </a:r>
          </a:p>
          <a:p>
            <a:pPr lvl="1"/>
            <a:r>
              <a:rPr lang="en-US" dirty="0" smtClean="0"/>
              <a:t>Aggregated anonymous responses were visible only after the user responded.</a:t>
            </a:r>
          </a:p>
          <a:p>
            <a:pPr lvl="1"/>
            <a:endParaRPr lang="en-US" dirty="0"/>
          </a:p>
        </p:txBody>
      </p:sp>
    </p:spTree>
    <p:extLst>
      <p:ext uri="{BB962C8B-B14F-4D97-AF65-F5344CB8AC3E}">
        <p14:creationId xmlns:p14="http://schemas.microsoft.com/office/powerpoint/2010/main" val="358288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preferRelativeResize="0">
            <a:picLocks noGrp="1" noChangeAspect="1"/>
          </p:cNvPicPr>
          <p:nvPr>
            <p:ph idx="1"/>
          </p:nvPr>
        </p:nvPicPr>
        <p:blipFill rotWithShape="1">
          <a:blip r:embed="rId3"/>
          <a:srcRect l="-13524" t="-763" r="-6448" b="924"/>
          <a:stretch/>
        </p:blipFill>
        <p:spPr>
          <a:xfrm>
            <a:off x="-45711" y="117599"/>
            <a:ext cx="8803929" cy="6585562"/>
          </a:xfrm>
        </p:spPr>
      </p:pic>
    </p:spTree>
    <p:extLst>
      <p:ext uri="{BB962C8B-B14F-4D97-AF65-F5344CB8AC3E}">
        <p14:creationId xmlns:p14="http://schemas.microsoft.com/office/powerpoint/2010/main" val="277835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solidFill>
                  <a:srgbClr val="000000"/>
                </a:solidFill>
                <a:ea typeface="Calibri"/>
                <a:cs typeface="Calibri"/>
              </a:rPr>
              <a:t>Are </a:t>
            </a:r>
            <a:r>
              <a:rPr lang="en-US" sz="4800" dirty="0" smtClean="0">
                <a:solidFill>
                  <a:srgbClr val="000000"/>
                </a:solidFill>
                <a:ea typeface="Calibri"/>
                <a:cs typeface="Calibri"/>
              </a:rPr>
              <a:t>You </a:t>
            </a:r>
            <a:r>
              <a:rPr lang="en-US" sz="4800" dirty="0">
                <a:solidFill>
                  <a:srgbClr val="000000"/>
                </a:solidFill>
                <a:ea typeface="Calibri"/>
                <a:cs typeface="Calibri"/>
              </a:rPr>
              <a:t>F</a:t>
            </a:r>
            <a:r>
              <a:rPr lang="en-US" sz="4800" dirty="0" smtClean="0">
                <a:solidFill>
                  <a:srgbClr val="000000"/>
                </a:solidFill>
                <a:ea typeface="Calibri"/>
                <a:cs typeface="Calibri"/>
              </a:rPr>
              <a:t>asting This Month</a:t>
            </a:r>
            <a:r>
              <a:rPr lang="en-US" sz="4800" dirty="0">
                <a:solidFill>
                  <a:srgbClr val="000000"/>
                </a:solidFill>
                <a:ea typeface="Calibri"/>
                <a:cs typeface="Calibri"/>
              </a:rPr>
              <a: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3266955"/>
              </p:ext>
            </p:extLst>
          </p:nvPr>
        </p:nvGraphicFramePr>
        <p:xfrm>
          <a:off x="457200" y="1591129"/>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55762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351" y="274638"/>
            <a:ext cx="8725557" cy="1143000"/>
          </a:xfrm>
        </p:spPr>
        <p:txBody>
          <a:bodyPr>
            <a:noAutofit/>
          </a:bodyPr>
          <a:lstStyle/>
          <a:p>
            <a:r>
              <a:rPr lang="en-US" sz="4000" dirty="0">
                <a:solidFill>
                  <a:srgbClr val="000000"/>
                </a:solidFill>
                <a:ea typeface="Calibri"/>
                <a:cs typeface="Calibri"/>
              </a:rPr>
              <a:t>How M</a:t>
            </a:r>
            <a:r>
              <a:rPr lang="en-US" sz="4000" dirty="0" smtClean="0">
                <a:solidFill>
                  <a:srgbClr val="000000"/>
                </a:solidFill>
                <a:ea typeface="Calibri"/>
                <a:cs typeface="Calibri"/>
              </a:rPr>
              <a:t>any </a:t>
            </a:r>
            <a:r>
              <a:rPr lang="en-US" sz="4000" dirty="0">
                <a:solidFill>
                  <a:srgbClr val="000000"/>
                </a:solidFill>
                <a:ea typeface="Calibri"/>
                <a:cs typeface="Calibri"/>
              </a:rPr>
              <a:t>L</a:t>
            </a:r>
            <a:r>
              <a:rPr lang="en-US" sz="4000" dirty="0" smtClean="0">
                <a:solidFill>
                  <a:srgbClr val="000000"/>
                </a:solidFill>
                <a:ea typeface="Calibri"/>
                <a:cs typeface="Calibri"/>
              </a:rPr>
              <a:t>anguages </a:t>
            </a:r>
            <a:r>
              <a:rPr lang="en-US" sz="4000" dirty="0">
                <a:solidFill>
                  <a:srgbClr val="000000"/>
                </a:solidFill>
                <a:ea typeface="Calibri"/>
                <a:cs typeface="Calibri"/>
              </a:rPr>
              <a:t>D</a:t>
            </a:r>
            <a:r>
              <a:rPr lang="en-US" sz="4000" dirty="0" smtClean="0">
                <a:solidFill>
                  <a:srgbClr val="000000"/>
                </a:solidFill>
                <a:ea typeface="Calibri"/>
                <a:cs typeface="Calibri"/>
              </a:rPr>
              <a:t>o </a:t>
            </a:r>
            <a:r>
              <a:rPr lang="en-US" sz="4000" dirty="0">
                <a:solidFill>
                  <a:srgbClr val="000000"/>
                </a:solidFill>
                <a:ea typeface="Calibri"/>
                <a:cs typeface="Calibri"/>
              </a:rPr>
              <a:t>Y</a:t>
            </a:r>
            <a:r>
              <a:rPr lang="en-US" sz="4000" dirty="0" smtClean="0">
                <a:solidFill>
                  <a:srgbClr val="000000"/>
                </a:solidFill>
                <a:ea typeface="Calibri"/>
                <a:cs typeface="Calibri"/>
              </a:rPr>
              <a:t>ou </a:t>
            </a:r>
            <a:r>
              <a:rPr lang="en-US" sz="4000" dirty="0">
                <a:solidFill>
                  <a:srgbClr val="000000"/>
                </a:solidFill>
                <a:ea typeface="Calibri"/>
                <a:cs typeface="Calibri"/>
              </a:rPr>
              <a:t>S</a:t>
            </a:r>
            <a:r>
              <a:rPr lang="en-US" sz="4000" dirty="0" smtClean="0">
                <a:solidFill>
                  <a:srgbClr val="000000"/>
                </a:solidFill>
                <a:ea typeface="Calibri"/>
                <a:cs typeface="Calibri"/>
              </a:rPr>
              <a:t>peak</a:t>
            </a:r>
            <a:r>
              <a:rPr lang="en-US" sz="4000" dirty="0">
                <a:solidFill>
                  <a:srgbClr val="000000"/>
                </a:solidFill>
                <a:ea typeface="Calibri"/>
                <a:cs typeface="Calibri"/>
              </a:rPr>
              <a:t>?</a:t>
            </a:r>
            <a:endParaRPr lang="en-US"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4774745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21866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351" y="274638"/>
            <a:ext cx="8725557" cy="1143000"/>
          </a:xfrm>
        </p:spPr>
        <p:txBody>
          <a:bodyPr>
            <a:noAutofit/>
          </a:bodyPr>
          <a:lstStyle/>
          <a:p>
            <a:r>
              <a:rPr lang="en-US" sz="4000" dirty="0">
                <a:solidFill>
                  <a:srgbClr val="000000"/>
                </a:solidFill>
                <a:ea typeface="Calibri"/>
                <a:cs typeface="Calibri"/>
              </a:rPr>
              <a:t>How M</a:t>
            </a:r>
            <a:r>
              <a:rPr lang="en-US" sz="4000" dirty="0" smtClean="0">
                <a:solidFill>
                  <a:srgbClr val="000000"/>
                </a:solidFill>
                <a:ea typeface="Calibri"/>
                <a:cs typeface="Calibri"/>
              </a:rPr>
              <a:t>any </a:t>
            </a:r>
            <a:r>
              <a:rPr lang="en-US" sz="4000" dirty="0">
                <a:solidFill>
                  <a:srgbClr val="000000"/>
                </a:solidFill>
                <a:ea typeface="Calibri"/>
                <a:cs typeface="Calibri"/>
              </a:rPr>
              <a:t>L</a:t>
            </a:r>
            <a:r>
              <a:rPr lang="en-US" sz="4000" dirty="0" smtClean="0">
                <a:solidFill>
                  <a:srgbClr val="000000"/>
                </a:solidFill>
                <a:ea typeface="Calibri"/>
                <a:cs typeface="Calibri"/>
              </a:rPr>
              <a:t>anguages </a:t>
            </a:r>
            <a:r>
              <a:rPr lang="en-US" sz="4000" dirty="0">
                <a:solidFill>
                  <a:srgbClr val="000000"/>
                </a:solidFill>
                <a:ea typeface="Calibri"/>
                <a:cs typeface="Calibri"/>
              </a:rPr>
              <a:t>D</a:t>
            </a:r>
            <a:r>
              <a:rPr lang="en-US" sz="4000" dirty="0" smtClean="0">
                <a:solidFill>
                  <a:srgbClr val="000000"/>
                </a:solidFill>
                <a:ea typeface="Calibri"/>
                <a:cs typeface="Calibri"/>
              </a:rPr>
              <a:t>o </a:t>
            </a:r>
            <a:r>
              <a:rPr lang="en-US" sz="4000" dirty="0">
                <a:solidFill>
                  <a:srgbClr val="000000"/>
                </a:solidFill>
                <a:ea typeface="Calibri"/>
                <a:cs typeface="Calibri"/>
              </a:rPr>
              <a:t>Y</a:t>
            </a:r>
            <a:r>
              <a:rPr lang="en-US" sz="4000" dirty="0" smtClean="0">
                <a:solidFill>
                  <a:srgbClr val="000000"/>
                </a:solidFill>
                <a:ea typeface="Calibri"/>
                <a:cs typeface="Calibri"/>
              </a:rPr>
              <a:t>ou </a:t>
            </a:r>
            <a:r>
              <a:rPr lang="en-US" sz="4000" dirty="0">
                <a:solidFill>
                  <a:srgbClr val="000000"/>
                </a:solidFill>
                <a:ea typeface="Calibri"/>
                <a:cs typeface="Calibri"/>
              </a:rPr>
              <a:t>S</a:t>
            </a:r>
            <a:r>
              <a:rPr lang="en-US" sz="4000" dirty="0" smtClean="0">
                <a:solidFill>
                  <a:srgbClr val="000000"/>
                </a:solidFill>
                <a:ea typeface="Calibri"/>
                <a:cs typeface="Calibri"/>
              </a:rPr>
              <a:t>peak</a:t>
            </a:r>
            <a:r>
              <a:rPr lang="en-US" sz="4000" dirty="0">
                <a:solidFill>
                  <a:srgbClr val="000000"/>
                </a:solidFill>
                <a:ea typeface="Calibri"/>
                <a:cs typeface="Calibri"/>
              </a:rPr>
              <a:t>?</a:t>
            </a:r>
            <a:endParaRPr lang="en-US"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8091463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p:cNvGrpSpPr/>
          <p:nvPr/>
        </p:nvGrpSpPr>
        <p:grpSpPr>
          <a:xfrm>
            <a:off x="254000" y="3320142"/>
            <a:ext cx="8527143" cy="1641929"/>
            <a:chOff x="254000" y="3320142"/>
            <a:chExt cx="8527143" cy="1641929"/>
          </a:xfrm>
        </p:grpSpPr>
        <p:cxnSp>
          <p:nvCxnSpPr>
            <p:cNvPr id="5" name="Straight Connector 4"/>
            <p:cNvCxnSpPr/>
            <p:nvPr/>
          </p:nvCxnSpPr>
          <p:spPr>
            <a:xfrm flipH="1">
              <a:off x="254000" y="4962071"/>
              <a:ext cx="8527143" cy="0"/>
            </a:xfrm>
            <a:prstGeom prst="line">
              <a:avLst/>
            </a:prstGeom>
            <a:ln w="50800">
              <a:solidFill>
                <a:srgbClr val="660066"/>
              </a:solidFill>
              <a:prstDash val="solid"/>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603500" y="3761742"/>
              <a:ext cx="3075214" cy="1200329"/>
            </a:xfrm>
            <a:prstGeom prst="rect">
              <a:avLst/>
            </a:prstGeom>
            <a:solidFill>
              <a:schemeClr val="bg1"/>
            </a:solidFill>
            <a:ln w="38100">
              <a:solidFill>
                <a:srgbClr val="660066"/>
              </a:solidFill>
              <a:prstDash val="solid"/>
            </a:ln>
          </p:spPr>
          <p:txBody>
            <a:bodyPr wrap="square" rtlCol="0">
              <a:spAutoFit/>
            </a:bodyPr>
            <a:lstStyle/>
            <a:p>
              <a:pPr algn="ctr"/>
              <a:r>
                <a:rPr lang="en-US" sz="3600" b="1" dirty="0" smtClean="0">
                  <a:solidFill>
                    <a:srgbClr val="660066"/>
                  </a:solidFill>
                </a:rPr>
                <a:t>79% </a:t>
              </a:r>
            </a:p>
            <a:p>
              <a:pPr algn="ctr"/>
              <a:r>
                <a:rPr lang="en-US" sz="3600" b="1" dirty="0" smtClean="0">
                  <a:solidFill>
                    <a:srgbClr val="660066"/>
                  </a:solidFill>
                </a:rPr>
                <a:t>Multilingual</a:t>
              </a:r>
            </a:p>
          </p:txBody>
        </p:sp>
        <p:cxnSp>
          <p:nvCxnSpPr>
            <p:cNvPr id="8" name="Straight Connector 7"/>
            <p:cNvCxnSpPr/>
            <p:nvPr/>
          </p:nvCxnSpPr>
          <p:spPr>
            <a:xfrm>
              <a:off x="272143" y="3320142"/>
              <a:ext cx="0" cy="1641929"/>
            </a:xfrm>
            <a:prstGeom prst="line">
              <a:avLst/>
            </a:prstGeom>
            <a:ln w="50800">
              <a:solidFill>
                <a:srgbClr val="660066"/>
              </a:solidFill>
              <a:prstDash val="solid"/>
              <a:headEnd type="stealth"/>
              <a:tailEnd type="none"/>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781143" y="3320142"/>
              <a:ext cx="0" cy="1641929"/>
            </a:xfrm>
            <a:prstGeom prst="line">
              <a:avLst/>
            </a:prstGeom>
            <a:ln w="50800">
              <a:solidFill>
                <a:srgbClr val="660066"/>
              </a:solidFill>
              <a:prstDash val="solid"/>
              <a:headEnd type="stealth"/>
              <a:tailEnd type="non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35231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solidFill>
                  <a:srgbClr val="000000"/>
                </a:solidFill>
                <a:ea typeface="Calibri"/>
                <a:cs typeface="Calibri"/>
              </a:rPr>
              <a:t>Parents’ L</a:t>
            </a:r>
            <a:r>
              <a:rPr lang="en-US" sz="4400" dirty="0" smtClean="0">
                <a:solidFill>
                  <a:srgbClr val="000000"/>
                </a:solidFill>
                <a:ea typeface="Calibri"/>
                <a:cs typeface="Calibri"/>
              </a:rPr>
              <a:t>evel </a:t>
            </a:r>
            <a:r>
              <a:rPr lang="en-US" sz="4400" dirty="0">
                <a:solidFill>
                  <a:srgbClr val="000000"/>
                </a:solidFill>
                <a:ea typeface="Calibri"/>
                <a:cs typeface="Calibri"/>
              </a:rPr>
              <a:t>of </a:t>
            </a:r>
            <a:r>
              <a:rPr lang="en-US" sz="4400" dirty="0" smtClean="0">
                <a:solidFill>
                  <a:srgbClr val="000000"/>
                </a:solidFill>
                <a:ea typeface="Calibri"/>
                <a:cs typeface="Calibri"/>
              </a:rPr>
              <a:t>Education</a:t>
            </a:r>
            <a:endParaRPr lang="en-US" sz="4400" dirty="0">
              <a:solidFill>
                <a:srgbClr val="000000"/>
              </a:solidFill>
              <a:ea typeface="Calibri"/>
              <a:cs typeface="Calibri"/>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60209609"/>
              </p:ext>
            </p:extLst>
          </p:nvPr>
        </p:nvGraphicFramePr>
        <p:xfrm>
          <a:off x="43368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8281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solidFill>
                  <a:srgbClr val="000000"/>
                </a:solidFill>
                <a:ea typeface="Calibri"/>
                <a:cs typeface="Calibri"/>
              </a:rPr>
              <a:t>Parents’ L</a:t>
            </a:r>
            <a:r>
              <a:rPr lang="en-US" sz="4400" dirty="0" smtClean="0">
                <a:solidFill>
                  <a:srgbClr val="000000"/>
                </a:solidFill>
                <a:ea typeface="Calibri"/>
                <a:cs typeface="Calibri"/>
              </a:rPr>
              <a:t>evel </a:t>
            </a:r>
            <a:r>
              <a:rPr lang="en-US" sz="4400" dirty="0">
                <a:solidFill>
                  <a:srgbClr val="000000"/>
                </a:solidFill>
                <a:ea typeface="Calibri"/>
                <a:cs typeface="Calibri"/>
              </a:rPr>
              <a:t>of </a:t>
            </a:r>
            <a:r>
              <a:rPr lang="en-US" sz="4400" dirty="0" smtClean="0">
                <a:solidFill>
                  <a:srgbClr val="000000"/>
                </a:solidFill>
                <a:ea typeface="Calibri"/>
                <a:cs typeface="Calibri"/>
              </a:rPr>
              <a:t>Education</a:t>
            </a:r>
            <a:endParaRPr lang="en-US" sz="4400" dirty="0">
              <a:solidFill>
                <a:srgbClr val="000000"/>
              </a:solidFill>
              <a:ea typeface="Calibri"/>
              <a:cs typeface="Calibri"/>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5765434"/>
              </p:ext>
            </p:extLst>
          </p:nvPr>
        </p:nvGraphicFramePr>
        <p:xfrm>
          <a:off x="43368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0102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030" y="274638"/>
            <a:ext cx="8553084" cy="1143000"/>
          </a:xfrm>
        </p:spPr>
        <p:txBody>
          <a:bodyPr/>
          <a:lstStyle/>
          <a:p>
            <a:r>
              <a:rPr lang="en-US" dirty="0"/>
              <a:t>C</a:t>
            </a:r>
            <a:r>
              <a:rPr lang="en-US" dirty="0" smtClean="0"/>
              <a:t>omponent </a:t>
            </a:r>
            <a:r>
              <a:rPr lang="en-US" dirty="0"/>
              <a:t>of the </a:t>
            </a:r>
            <a:r>
              <a:rPr lang="en-US" dirty="0" smtClean="0"/>
              <a:t>Redesign</a:t>
            </a:r>
            <a:endParaRPr lang="en-US" dirty="0"/>
          </a:p>
        </p:txBody>
      </p:sp>
      <p:sp>
        <p:nvSpPr>
          <p:cNvPr id="3" name="Content Placeholder 2"/>
          <p:cNvSpPr>
            <a:spLocks noGrp="1"/>
          </p:cNvSpPr>
          <p:nvPr>
            <p:ph idx="1"/>
          </p:nvPr>
        </p:nvSpPr>
        <p:spPr/>
        <p:txBody>
          <a:bodyPr/>
          <a:lstStyle/>
          <a:p>
            <a:pPr marL="0" indent="0">
              <a:buNone/>
            </a:pPr>
            <a:r>
              <a:rPr lang="en-US" dirty="0" smtClean="0"/>
              <a:t>Learner created Wikis for discussing class readings</a:t>
            </a:r>
          </a:p>
          <a:p>
            <a:r>
              <a:rPr lang="en-US" dirty="0" smtClean="0"/>
              <a:t>Transparent. </a:t>
            </a:r>
          </a:p>
          <a:p>
            <a:r>
              <a:rPr lang="en-US" dirty="0" smtClean="0"/>
              <a:t>Collaborative.</a:t>
            </a:r>
          </a:p>
          <a:p>
            <a:r>
              <a:rPr lang="en-US" dirty="0" smtClean="0"/>
              <a:t>“Academically citing” each other in posts.</a:t>
            </a:r>
          </a:p>
          <a:p>
            <a:r>
              <a:rPr lang="en-US" dirty="0" smtClean="0"/>
              <a:t>Rich and meaningful course related content.</a:t>
            </a:r>
          </a:p>
          <a:p>
            <a:pPr marL="0" indent="0">
              <a:buNone/>
            </a:pPr>
            <a:endParaRPr lang="en-US" dirty="0"/>
          </a:p>
        </p:txBody>
      </p:sp>
    </p:spTree>
    <p:extLst>
      <p:ext uri="{BB962C8B-B14F-4D97-AF65-F5344CB8AC3E}">
        <p14:creationId xmlns:p14="http://schemas.microsoft.com/office/powerpoint/2010/main" val="3747031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Dialogue</a:t>
            </a:r>
            <a:endParaRPr lang="en-US" dirty="0"/>
          </a:p>
        </p:txBody>
      </p:sp>
      <p:pic>
        <p:nvPicPr>
          <p:cNvPr id="4" name="Content Placeholder 3" descr="R103-Q2_3X_straight.JPG"/>
          <p:cNvPicPr>
            <a:picLocks noGrp="1" noChangeAspect="1"/>
          </p:cNvPicPr>
          <p:nvPr>
            <p:ph idx="1"/>
          </p:nvPr>
        </p:nvPicPr>
        <p:blipFill rotWithShape="1">
          <a:blip r:embed="rId3">
            <a:extLst>
              <a:ext uri="{28A0092B-C50C-407E-A947-70E740481C1C}">
                <a14:useLocalDpi xmlns:a14="http://schemas.microsoft.com/office/drawing/2010/main" val="0"/>
              </a:ext>
            </a:extLst>
          </a:blip>
          <a:srcRect t="13333" b="39015"/>
          <a:stretch/>
        </p:blipFill>
        <p:spPr>
          <a:xfrm rot="10800000">
            <a:off x="457200" y="2005735"/>
            <a:ext cx="8229600" cy="2941200"/>
          </a:xfrm>
          <a:effectLst>
            <a:outerShdw blurRad="50800" dist="38100" dir="10800000" algn="tl" rotWithShape="0">
              <a:srgbClr val="000000">
                <a:alpha val="40000"/>
              </a:srgbClr>
            </a:outerShdw>
          </a:effectLst>
        </p:spPr>
      </p:pic>
    </p:spTree>
    <p:extLst>
      <p:ext uri="{BB962C8B-B14F-4D97-AF65-F5344CB8AC3E}">
        <p14:creationId xmlns:p14="http://schemas.microsoft.com/office/powerpoint/2010/main" val="2298646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What do you think is the most important aim of education?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34019894"/>
              </p:ext>
            </p:extLst>
          </p:nvPr>
        </p:nvGraphicFramePr>
        <p:xfrm>
          <a:off x="457200" y="1905958"/>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7625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89" y="274638"/>
            <a:ext cx="8639321" cy="1143000"/>
          </a:xfrm>
        </p:spPr>
        <p:txBody>
          <a:bodyPr>
            <a:noAutofit/>
          </a:bodyPr>
          <a:lstStyle/>
          <a:p>
            <a:r>
              <a:rPr lang="en-US" sz="2800" dirty="0"/>
              <a:t>What do you think ought to be the three most important priorities for international development projects?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1564890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7359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In 2030, the social, political, economic, and environmental state of the world will be: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01190759"/>
              </p:ext>
            </p:extLst>
          </p:nvPr>
        </p:nvGraphicFramePr>
        <p:xfrm>
          <a:off x="-158136" y="1726454"/>
          <a:ext cx="8828815"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8451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In 2030, the social, political, economic, and environmental state of the world will be: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79875261"/>
              </p:ext>
            </p:extLst>
          </p:nvPr>
        </p:nvGraphicFramePr>
        <p:xfrm>
          <a:off x="-158136" y="1726454"/>
          <a:ext cx="8828815" cy="4525963"/>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p:nvPr/>
        </p:nvCxnSpPr>
        <p:spPr>
          <a:xfrm>
            <a:off x="2929380" y="3989436"/>
            <a:ext cx="1879325" cy="94909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495245" y="3989436"/>
            <a:ext cx="1434140" cy="15572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929380" y="1902306"/>
            <a:ext cx="0" cy="208713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627280" y="4617361"/>
            <a:ext cx="1407371" cy="830997"/>
          </a:xfrm>
          <a:prstGeom prst="rect">
            <a:avLst/>
          </a:prstGeom>
          <a:noFill/>
        </p:spPr>
        <p:txBody>
          <a:bodyPr wrap="square" rtlCol="0">
            <a:spAutoFit/>
          </a:bodyPr>
          <a:lstStyle/>
          <a:p>
            <a:r>
              <a:rPr lang="en-US" sz="2400" b="1" dirty="0" smtClean="0"/>
              <a:t>29% Neutral</a:t>
            </a:r>
            <a:endParaRPr lang="en-US" sz="2400" b="1" dirty="0"/>
          </a:p>
        </p:txBody>
      </p:sp>
      <p:sp>
        <p:nvSpPr>
          <p:cNvPr id="17" name="TextBox 16"/>
          <p:cNvSpPr txBox="1"/>
          <p:nvPr/>
        </p:nvSpPr>
        <p:spPr>
          <a:xfrm>
            <a:off x="3277797" y="3056198"/>
            <a:ext cx="1788725" cy="830997"/>
          </a:xfrm>
          <a:prstGeom prst="rect">
            <a:avLst/>
          </a:prstGeom>
          <a:noFill/>
        </p:spPr>
        <p:txBody>
          <a:bodyPr wrap="square" rtlCol="0">
            <a:spAutoFit/>
          </a:bodyPr>
          <a:lstStyle/>
          <a:p>
            <a:r>
              <a:rPr lang="en-US" sz="2400" b="1" dirty="0" smtClean="0"/>
              <a:t>32% </a:t>
            </a:r>
            <a:r>
              <a:rPr lang="en-US" sz="2400" b="1" dirty="0"/>
              <a:t>P</a:t>
            </a:r>
            <a:r>
              <a:rPr lang="en-US" sz="2400" b="1" dirty="0" smtClean="0"/>
              <a:t>essimistic</a:t>
            </a:r>
            <a:endParaRPr lang="en-US" sz="2400" b="1" dirty="0"/>
          </a:p>
        </p:txBody>
      </p:sp>
      <p:sp>
        <p:nvSpPr>
          <p:cNvPr id="18" name="TextBox 17"/>
          <p:cNvSpPr txBox="1"/>
          <p:nvPr/>
        </p:nvSpPr>
        <p:spPr>
          <a:xfrm>
            <a:off x="1036855" y="3438150"/>
            <a:ext cx="1795270" cy="830997"/>
          </a:xfrm>
          <a:prstGeom prst="rect">
            <a:avLst/>
          </a:prstGeom>
          <a:noFill/>
        </p:spPr>
        <p:txBody>
          <a:bodyPr wrap="square" rtlCol="0">
            <a:spAutoFit/>
          </a:bodyPr>
          <a:lstStyle/>
          <a:p>
            <a:r>
              <a:rPr lang="en-US" sz="2400" b="1" dirty="0" smtClean="0"/>
              <a:t>38% Optimistic</a:t>
            </a:r>
            <a:endParaRPr lang="en-US" sz="2400" b="1" dirty="0"/>
          </a:p>
        </p:txBody>
      </p:sp>
    </p:spTree>
    <p:extLst>
      <p:ext uri="{BB962C8B-B14F-4D97-AF65-F5344CB8AC3E}">
        <p14:creationId xmlns:p14="http://schemas.microsoft.com/office/powerpoint/2010/main" val="2138805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Design</a:t>
            </a:r>
            <a:endParaRPr lang="en-US" dirty="0"/>
          </a:p>
        </p:txBody>
      </p:sp>
      <p:sp>
        <p:nvSpPr>
          <p:cNvPr id="3" name="Content Placeholder 2"/>
          <p:cNvSpPr>
            <a:spLocks noGrp="1"/>
          </p:cNvSpPr>
          <p:nvPr>
            <p:ph idx="1"/>
          </p:nvPr>
        </p:nvSpPr>
        <p:spPr/>
        <p:txBody>
          <a:bodyPr/>
          <a:lstStyle/>
          <a:p>
            <a:r>
              <a:rPr lang="en-US" dirty="0" smtClean="0"/>
              <a:t>Higher education.</a:t>
            </a:r>
          </a:p>
          <a:p>
            <a:r>
              <a:rPr lang="en-US" dirty="0" smtClean="0"/>
              <a:t>Across geopolitically diverse multiple sites.</a:t>
            </a:r>
          </a:p>
          <a:p>
            <a:r>
              <a:rPr lang="en-US" dirty="0" smtClean="0"/>
              <a:t>Exploring </a:t>
            </a:r>
            <a:r>
              <a:rPr lang="en-US" dirty="0"/>
              <a:t>global </a:t>
            </a:r>
            <a:r>
              <a:rPr lang="en-US" dirty="0" smtClean="0"/>
              <a:t>concerns. </a:t>
            </a:r>
          </a:p>
          <a:p>
            <a:r>
              <a:rPr lang="en-US" dirty="0"/>
              <a:t>V</a:t>
            </a:r>
            <a:r>
              <a:rPr lang="en-US" dirty="0" smtClean="0"/>
              <a:t>aluing diversity.</a:t>
            </a:r>
          </a:p>
          <a:p>
            <a:r>
              <a:rPr lang="en-US" dirty="0"/>
              <a:t>P</a:t>
            </a:r>
            <a:r>
              <a:rPr lang="en-US" dirty="0" smtClean="0"/>
              <a:t>romoting </a:t>
            </a:r>
            <a:r>
              <a:rPr lang="en-US" dirty="0"/>
              <a:t>social </a:t>
            </a:r>
            <a:r>
              <a:rPr lang="en-US" dirty="0" smtClean="0"/>
              <a:t>justice.</a:t>
            </a:r>
          </a:p>
          <a:p>
            <a:r>
              <a:rPr lang="en-US" dirty="0" smtClean="0"/>
              <a:t>Challenging the margins of higher education.</a:t>
            </a:r>
          </a:p>
        </p:txBody>
      </p:sp>
    </p:spTree>
    <p:extLst>
      <p:ext uri="{BB962C8B-B14F-4D97-AF65-F5344CB8AC3E}">
        <p14:creationId xmlns:p14="http://schemas.microsoft.com/office/powerpoint/2010/main" val="2346756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Redesign</a:t>
            </a:r>
            <a:endParaRPr lang="en-US" dirty="0"/>
          </a:p>
        </p:txBody>
      </p:sp>
      <p:sp>
        <p:nvSpPr>
          <p:cNvPr id="3" name="Content Placeholder 2"/>
          <p:cNvSpPr>
            <a:spLocks noGrp="1"/>
          </p:cNvSpPr>
          <p:nvPr>
            <p:ph idx="1"/>
          </p:nvPr>
        </p:nvSpPr>
        <p:spPr/>
        <p:txBody>
          <a:bodyPr/>
          <a:lstStyle/>
          <a:p>
            <a:r>
              <a:rPr lang="en-US" dirty="0" smtClean="0"/>
              <a:t>Multiple opportunities to break down communication barriers.</a:t>
            </a:r>
          </a:p>
          <a:p>
            <a:r>
              <a:rPr lang="en-US" dirty="0" smtClean="0"/>
              <a:t>Heighten peer-to-peer relationships.</a:t>
            </a:r>
          </a:p>
          <a:p>
            <a:r>
              <a:rPr lang="en-US" dirty="0" smtClean="0"/>
              <a:t>Utilizing more features already in </a:t>
            </a:r>
            <a:r>
              <a:rPr lang="en-US" dirty="0" err="1"/>
              <a:t>m</a:t>
            </a:r>
            <a:r>
              <a:rPr lang="en-US" dirty="0" err="1" smtClean="0"/>
              <a:t>oodle</a:t>
            </a:r>
            <a:r>
              <a:rPr lang="en-US" dirty="0" smtClean="0"/>
              <a:t>.</a:t>
            </a:r>
          </a:p>
          <a:p>
            <a:r>
              <a:rPr lang="en-US" dirty="0" smtClean="0"/>
              <a:t>Adding the use of WhatsApp for online discussions.</a:t>
            </a:r>
          </a:p>
        </p:txBody>
      </p:sp>
    </p:spTree>
    <p:extLst>
      <p:ext uri="{BB962C8B-B14F-4D97-AF65-F5344CB8AC3E}">
        <p14:creationId xmlns:p14="http://schemas.microsoft.com/office/powerpoint/2010/main" val="1340917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Capabilities and Rights</a:t>
            </a:r>
            <a:endParaRPr lang="en-US" dirty="0"/>
          </a:p>
        </p:txBody>
      </p:sp>
      <p:pic>
        <p:nvPicPr>
          <p:cNvPr id="4" name="Content Placeholder 3" descr="R104-Q2_4X_straight.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051" t="27289" r="1491" b="22151"/>
          <a:stretch/>
        </p:blipFill>
        <p:spPr>
          <a:xfrm rot="10455541">
            <a:off x="483139" y="1868399"/>
            <a:ext cx="8193600" cy="3121200"/>
          </a:xfrm>
          <a:effectLst>
            <a:outerShdw blurRad="50800" dist="38100" dir="10800000" algn="tl" rotWithShape="0">
              <a:srgbClr val="000000">
                <a:alpha val="40000"/>
              </a:srgbClr>
            </a:outerShdw>
          </a:effectLst>
        </p:spPr>
      </p:pic>
      <p:sp>
        <p:nvSpPr>
          <p:cNvPr id="10" name="Freeform 9"/>
          <p:cNvSpPr/>
          <p:nvPr/>
        </p:nvSpPr>
        <p:spPr>
          <a:xfrm rot="4948652">
            <a:off x="5941463" y="1582126"/>
            <a:ext cx="563599" cy="1713462"/>
          </a:xfrm>
          <a:custGeom>
            <a:avLst/>
            <a:gdLst>
              <a:gd name="connsiteX0" fmla="*/ 3147832 w 10613656"/>
              <a:gd name="connsiteY0" fmla="*/ 607786 h 6867072"/>
              <a:gd name="connsiteX1" fmla="*/ 3147832 w 10613656"/>
              <a:gd name="connsiteY1" fmla="*/ 607786 h 6867072"/>
              <a:gd name="connsiteX2" fmla="*/ 2186260 w 10613656"/>
              <a:gd name="connsiteY2" fmla="*/ 662214 h 6867072"/>
              <a:gd name="connsiteX3" fmla="*/ 1678260 w 10613656"/>
              <a:gd name="connsiteY3" fmla="*/ 780143 h 6867072"/>
              <a:gd name="connsiteX4" fmla="*/ 1206546 w 10613656"/>
              <a:gd name="connsiteY4" fmla="*/ 952500 h 6867072"/>
              <a:gd name="connsiteX5" fmla="*/ 1052332 w 10613656"/>
              <a:gd name="connsiteY5" fmla="*/ 1025072 h 6867072"/>
              <a:gd name="connsiteX6" fmla="*/ 653189 w 10613656"/>
              <a:gd name="connsiteY6" fmla="*/ 1288143 h 6867072"/>
              <a:gd name="connsiteX7" fmla="*/ 480832 w 10613656"/>
              <a:gd name="connsiteY7" fmla="*/ 1424214 h 6867072"/>
              <a:gd name="connsiteX8" fmla="*/ 272189 w 10613656"/>
              <a:gd name="connsiteY8" fmla="*/ 1687286 h 6867072"/>
              <a:gd name="connsiteX9" fmla="*/ 181474 w 10613656"/>
              <a:gd name="connsiteY9" fmla="*/ 1868714 h 6867072"/>
              <a:gd name="connsiteX10" fmla="*/ 45403 w 10613656"/>
              <a:gd name="connsiteY10" fmla="*/ 2249714 h 6867072"/>
              <a:gd name="connsiteX11" fmla="*/ 9117 w 10613656"/>
              <a:gd name="connsiteY11" fmla="*/ 2503714 h 6867072"/>
              <a:gd name="connsiteX12" fmla="*/ 18189 w 10613656"/>
              <a:gd name="connsiteY12" fmla="*/ 3147786 h 6867072"/>
              <a:gd name="connsiteX13" fmla="*/ 63546 w 10613656"/>
              <a:gd name="connsiteY13" fmla="*/ 3401786 h 6867072"/>
              <a:gd name="connsiteX14" fmla="*/ 399189 w 10613656"/>
              <a:gd name="connsiteY14" fmla="*/ 4172857 h 6867072"/>
              <a:gd name="connsiteX15" fmla="*/ 943474 w 10613656"/>
              <a:gd name="connsiteY15" fmla="*/ 4871357 h 6867072"/>
              <a:gd name="connsiteX16" fmla="*/ 1397046 w 10613656"/>
              <a:gd name="connsiteY16" fmla="*/ 5306786 h 6867072"/>
              <a:gd name="connsiteX17" fmla="*/ 1932260 w 10613656"/>
              <a:gd name="connsiteY17" fmla="*/ 5660572 h 6867072"/>
              <a:gd name="connsiteX18" fmla="*/ 2648903 w 10613656"/>
              <a:gd name="connsiteY18" fmla="*/ 6077857 h 6867072"/>
              <a:gd name="connsiteX19" fmla="*/ 4472260 w 10613656"/>
              <a:gd name="connsiteY19" fmla="*/ 6694714 h 6867072"/>
              <a:gd name="connsiteX20" fmla="*/ 6186760 w 10613656"/>
              <a:gd name="connsiteY20" fmla="*/ 6867072 h 6867072"/>
              <a:gd name="connsiteX21" fmla="*/ 7982903 w 10613656"/>
              <a:gd name="connsiteY21" fmla="*/ 6758214 h 6867072"/>
              <a:gd name="connsiteX22" fmla="*/ 9153117 w 10613656"/>
              <a:gd name="connsiteY22" fmla="*/ 6422572 h 6867072"/>
              <a:gd name="connsiteX23" fmla="*/ 10259832 w 10613656"/>
              <a:gd name="connsiteY23" fmla="*/ 5606143 h 6867072"/>
              <a:gd name="connsiteX24" fmla="*/ 10395903 w 10613656"/>
              <a:gd name="connsiteY24" fmla="*/ 5379357 h 6867072"/>
              <a:gd name="connsiteX25" fmla="*/ 10595474 w 10613656"/>
              <a:gd name="connsiteY25" fmla="*/ 4689929 h 6867072"/>
              <a:gd name="connsiteX26" fmla="*/ 10568260 w 10613656"/>
              <a:gd name="connsiteY26" fmla="*/ 3692072 h 6867072"/>
              <a:gd name="connsiteX27" fmla="*/ 10477546 w 10613656"/>
              <a:gd name="connsiteY27" fmla="*/ 3320143 h 6867072"/>
              <a:gd name="connsiteX28" fmla="*/ 10069332 w 10613656"/>
              <a:gd name="connsiteY28" fmla="*/ 2413000 h 6867072"/>
              <a:gd name="connsiteX29" fmla="*/ 9035189 w 10613656"/>
              <a:gd name="connsiteY29" fmla="*/ 1143000 h 6867072"/>
              <a:gd name="connsiteX30" fmla="*/ 7892189 w 10613656"/>
              <a:gd name="connsiteY30" fmla="*/ 326572 h 6867072"/>
              <a:gd name="connsiteX31" fmla="*/ 7275332 w 10613656"/>
              <a:gd name="connsiteY31" fmla="*/ 72572 h 6867072"/>
              <a:gd name="connsiteX32" fmla="*/ 6839903 w 10613656"/>
              <a:gd name="connsiteY32" fmla="*/ 0 h 6867072"/>
              <a:gd name="connsiteX33" fmla="*/ 6440760 w 10613656"/>
              <a:gd name="connsiteY33" fmla="*/ 9072 h 6867072"/>
              <a:gd name="connsiteX34" fmla="*/ 6368189 w 10613656"/>
              <a:gd name="connsiteY34" fmla="*/ 36286 h 6867072"/>
              <a:gd name="connsiteX35" fmla="*/ 6295617 w 10613656"/>
              <a:gd name="connsiteY35" fmla="*/ 90714 h 6867072"/>
              <a:gd name="connsiteX36" fmla="*/ 6268403 w 10613656"/>
              <a:gd name="connsiteY36" fmla="*/ 117929 h 686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613656" h="6867072">
                <a:moveTo>
                  <a:pt x="3147832" y="607786"/>
                </a:moveTo>
                <a:lnTo>
                  <a:pt x="3147832" y="607786"/>
                </a:lnTo>
                <a:cubicBezTo>
                  <a:pt x="2827308" y="625929"/>
                  <a:pt x="2506351" y="637592"/>
                  <a:pt x="2186260" y="662214"/>
                </a:cubicBezTo>
                <a:cubicBezTo>
                  <a:pt x="2021644" y="674877"/>
                  <a:pt x="1831368" y="733432"/>
                  <a:pt x="1678260" y="780143"/>
                </a:cubicBezTo>
                <a:cubicBezTo>
                  <a:pt x="1504802" y="833062"/>
                  <a:pt x="1372544" y="881358"/>
                  <a:pt x="1206546" y="952500"/>
                </a:cubicBezTo>
                <a:cubicBezTo>
                  <a:pt x="1154327" y="974879"/>
                  <a:pt x="1102112" y="997693"/>
                  <a:pt x="1052332" y="1025072"/>
                </a:cubicBezTo>
                <a:cubicBezTo>
                  <a:pt x="905662" y="1105741"/>
                  <a:pt x="786656" y="1188043"/>
                  <a:pt x="653189" y="1288143"/>
                </a:cubicBezTo>
                <a:cubicBezTo>
                  <a:pt x="594630" y="1332062"/>
                  <a:pt x="535240" y="1375247"/>
                  <a:pt x="480832" y="1424214"/>
                </a:cubicBezTo>
                <a:cubicBezTo>
                  <a:pt x="409691" y="1488241"/>
                  <a:pt x="318469" y="1609452"/>
                  <a:pt x="272189" y="1687286"/>
                </a:cubicBezTo>
                <a:cubicBezTo>
                  <a:pt x="237633" y="1745403"/>
                  <a:pt x="209989" y="1807407"/>
                  <a:pt x="181474" y="1868714"/>
                </a:cubicBezTo>
                <a:cubicBezTo>
                  <a:pt x="110867" y="2020519"/>
                  <a:pt x="75753" y="2091222"/>
                  <a:pt x="45403" y="2249714"/>
                </a:cubicBezTo>
                <a:cubicBezTo>
                  <a:pt x="29318" y="2333714"/>
                  <a:pt x="21212" y="2419047"/>
                  <a:pt x="9117" y="2503714"/>
                </a:cubicBezTo>
                <a:cubicBezTo>
                  <a:pt x="1612" y="2766410"/>
                  <a:pt x="-10646" y="2884156"/>
                  <a:pt x="18189" y="3147786"/>
                </a:cubicBezTo>
                <a:cubicBezTo>
                  <a:pt x="27540" y="3233282"/>
                  <a:pt x="38832" y="3319407"/>
                  <a:pt x="63546" y="3401786"/>
                </a:cubicBezTo>
                <a:cubicBezTo>
                  <a:pt x="121473" y="3594875"/>
                  <a:pt x="296760" y="4004718"/>
                  <a:pt x="399189" y="4172857"/>
                </a:cubicBezTo>
                <a:cubicBezTo>
                  <a:pt x="498869" y="4336483"/>
                  <a:pt x="795886" y="4718093"/>
                  <a:pt x="943474" y="4871357"/>
                </a:cubicBezTo>
                <a:cubicBezTo>
                  <a:pt x="1088850" y="5022324"/>
                  <a:pt x="1233243" y="5176044"/>
                  <a:pt x="1397046" y="5306786"/>
                </a:cubicBezTo>
                <a:cubicBezTo>
                  <a:pt x="1564191" y="5440195"/>
                  <a:pt x="1750171" y="5548416"/>
                  <a:pt x="1932260" y="5660572"/>
                </a:cubicBezTo>
                <a:cubicBezTo>
                  <a:pt x="2167622" y="5805541"/>
                  <a:pt x="2397174" y="5963647"/>
                  <a:pt x="2648903" y="6077857"/>
                </a:cubicBezTo>
                <a:cubicBezTo>
                  <a:pt x="3099143" y="6282132"/>
                  <a:pt x="3902577" y="6594372"/>
                  <a:pt x="4472260" y="6694714"/>
                </a:cubicBezTo>
                <a:cubicBezTo>
                  <a:pt x="5295504" y="6839717"/>
                  <a:pt x="5436231" y="6828083"/>
                  <a:pt x="6186760" y="6867072"/>
                </a:cubicBezTo>
                <a:cubicBezTo>
                  <a:pt x="7126491" y="6857858"/>
                  <a:pt x="7068694" y="6890533"/>
                  <a:pt x="7982903" y="6758214"/>
                </a:cubicBezTo>
                <a:cubicBezTo>
                  <a:pt x="8376684" y="6701220"/>
                  <a:pt x="8795632" y="6596901"/>
                  <a:pt x="9153117" y="6422572"/>
                </a:cubicBezTo>
                <a:cubicBezTo>
                  <a:pt x="9738749" y="6136986"/>
                  <a:pt x="9919759" y="6045404"/>
                  <a:pt x="10259832" y="5606143"/>
                </a:cubicBezTo>
                <a:cubicBezTo>
                  <a:pt x="10313800" y="5536434"/>
                  <a:pt x="10359774" y="5459772"/>
                  <a:pt x="10395903" y="5379357"/>
                </a:cubicBezTo>
                <a:cubicBezTo>
                  <a:pt x="10544532" y="5048537"/>
                  <a:pt x="10535928" y="5007510"/>
                  <a:pt x="10595474" y="4689929"/>
                </a:cubicBezTo>
                <a:cubicBezTo>
                  <a:pt x="10612311" y="4252170"/>
                  <a:pt x="10636161" y="4140222"/>
                  <a:pt x="10568260" y="3692072"/>
                </a:cubicBezTo>
                <a:cubicBezTo>
                  <a:pt x="10549143" y="3565901"/>
                  <a:pt x="10523920" y="3439029"/>
                  <a:pt x="10477546" y="3320143"/>
                </a:cubicBezTo>
                <a:cubicBezTo>
                  <a:pt x="10357047" y="3011226"/>
                  <a:pt x="10225081" y="2705732"/>
                  <a:pt x="10069332" y="2413000"/>
                </a:cubicBezTo>
                <a:cubicBezTo>
                  <a:pt x="9837491" y="1977251"/>
                  <a:pt x="9351045" y="1461383"/>
                  <a:pt x="9035189" y="1143000"/>
                </a:cubicBezTo>
                <a:cubicBezTo>
                  <a:pt x="8684494" y="789499"/>
                  <a:pt x="8331526" y="575530"/>
                  <a:pt x="7892189" y="326572"/>
                </a:cubicBezTo>
                <a:cubicBezTo>
                  <a:pt x="7728397" y="233756"/>
                  <a:pt x="7473617" y="121274"/>
                  <a:pt x="7275332" y="72572"/>
                </a:cubicBezTo>
                <a:cubicBezTo>
                  <a:pt x="7100076" y="29527"/>
                  <a:pt x="7002030" y="20266"/>
                  <a:pt x="6839903" y="0"/>
                </a:cubicBezTo>
                <a:cubicBezTo>
                  <a:pt x="6706855" y="3024"/>
                  <a:pt x="6573450" y="-1135"/>
                  <a:pt x="6440760" y="9072"/>
                </a:cubicBezTo>
                <a:cubicBezTo>
                  <a:pt x="6415001" y="11053"/>
                  <a:pt x="6390706" y="23620"/>
                  <a:pt x="6368189" y="36286"/>
                </a:cubicBezTo>
                <a:cubicBezTo>
                  <a:pt x="6341834" y="51110"/>
                  <a:pt x="6295617" y="90714"/>
                  <a:pt x="6295617" y="90714"/>
                </a:cubicBezTo>
                <a:cubicBezTo>
                  <a:pt x="6275797" y="120445"/>
                  <a:pt x="6288377" y="117929"/>
                  <a:pt x="6268403" y="117929"/>
                </a:cubicBezTo>
              </a:path>
            </a:pathLst>
          </a:custGeom>
          <a:ln w="508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19597334">
            <a:off x="1940174" y="2805771"/>
            <a:ext cx="1481983" cy="620528"/>
          </a:xfrm>
          <a:custGeom>
            <a:avLst/>
            <a:gdLst>
              <a:gd name="connsiteX0" fmla="*/ 548193 w 4459882"/>
              <a:gd name="connsiteY0" fmla="*/ 0 h 2050143"/>
              <a:gd name="connsiteX1" fmla="*/ 548193 w 4459882"/>
              <a:gd name="connsiteY1" fmla="*/ 0 h 2050143"/>
              <a:gd name="connsiteX2" fmla="*/ 366764 w 4459882"/>
              <a:gd name="connsiteY2" fmla="*/ 36286 h 2050143"/>
              <a:gd name="connsiteX3" fmla="*/ 67407 w 4459882"/>
              <a:gd name="connsiteY3" fmla="*/ 235857 h 2050143"/>
              <a:gd name="connsiteX4" fmla="*/ 22050 w 4459882"/>
              <a:gd name="connsiteY4" fmla="*/ 317500 h 2050143"/>
              <a:gd name="connsiteX5" fmla="*/ 31121 w 4459882"/>
              <a:gd name="connsiteY5" fmla="*/ 598714 h 2050143"/>
              <a:gd name="connsiteX6" fmla="*/ 121835 w 4459882"/>
              <a:gd name="connsiteY6" fmla="*/ 752928 h 2050143"/>
              <a:gd name="connsiteX7" fmla="*/ 511907 w 4459882"/>
              <a:gd name="connsiteY7" fmla="*/ 1124857 h 2050143"/>
              <a:gd name="connsiteX8" fmla="*/ 747764 w 4459882"/>
              <a:gd name="connsiteY8" fmla="*/ 1288143 h 2050143"/>
              <a:gd name="connsiteX9" fmla="*/ 1536978 w 4459882"/>
              <a:gd name="connsiteY9" fmla="*/ 1651000 h 2050143"/>
              <a:gd name="connsiteX10" fmla="*/ 2425978 w 4459882"/>
              <a:gd name="connsiteY10" fmla="*/ 1932214 h 2050143"/>
              <a:gd name="connsiteX11" fmla="*/ 3432907 w 4459882"/>
              <a:gd name="connsiteY11" fmla="*/ 2050143 h 2050143"/>
              <a:gd name="connsiteX12" fmla="*/ 3804835 w 4459882"/>
              <a:gd name="connsiteY12" fmla="*/ 2032000 h 2050143"/>
              <a:gd name="connsiteX13" fmla="*/ 4004407 w 4459882"/>
              <a:gd name="connsiteY13" fmla="*/ 1995714 h 2050143"/>
              <a:gd name="connsiteX14" fmla="*/ 4349121 w 4459882"/>
              <a:gd name="connsiteY14" fmla="*/ 1823357 h 2050143"/>
              <a:gd name="connsiteX15" fmla="*/ 4421693 w 4459882"/>
              <a:gd name="connsiteY15" fmla="*/ 1732643 h 2050143"/>
              <a:gd name="connsiteX16" fmla="*/ 4457978 w 4459882"/>
              <a:gd name="connsiteY16" fmla="*/ 1542143 h 2050143"/>
              <a:gd name="connsiteX17" fmla="*/ 4303764 w 4459882"/>
              <a:gd name="connsiteY17" fmla="*/ 1224643 h 2050143"/>
              <a:gd name="connsiteX18" fmla="*/ 3877407 w 4459882"/>
              <a:gd name="connsiteY18" fmla="*/ 843643 h 2050143"/>
              <a:gd name="connsiteX19" fmla="*/ 3324050 w 4459882"/>
              <a:gd name="connsiteY19" fmla="*/ 508000 h 2050143"/>
              <a:gd name="connsiteX20" fmla="*/ 3015621 w 4459882"/>
              <a:gd name="connsiteY20" fmla="*/ 399143 h 2050143"/>
              <a:gd name="connsiteX21" fmla="*/ 2543907 w 4459882"/>
              <a:gd name="connsiteY21" fmla="*/ 281214 h 2050143"/>
              <a:gd name="connsiteX22" fmla="*/ 2162907 w 4459882"/>
              <a:gd name="connsiteY22" fmla="*/ 254000 h 2050143"/>
              <a:gd name="connsiteX23" fmla="*/ 1981478 w 4459882"/>
              <a:gd name="connsiteY23" fmla="*/ 263071 h 2050143"/>
              <a:gd name="connsiteX24" fmla="*/ 1954264 w 4459882"/>
              <a:gd name="connsiteY24" fmla="*/ 272143 h 205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59882" h="2050143">
                <a:moveTo>
                  <a:pt x="548193" y="0"/>
                </a:moveTo>
                <a:lnTo>
                  <a:pt x="548193" y="0"/>
                </a:lnTo>
                <a:cubicBezTo>
                  <a:pt x="487717" y="12095"/>
                  <a:pt x="423514" y="12137"/>
                  <a:pt x="366764" y="36286"/>
                </a:cubicBezTo>
                <a:cubicBezTo>
                  <a:pt x="321550" y="55526"/>
                  <a:pt x="128976" y="151898"/>
                  <a:pt x="67407" y="235857"/>
                </a:cubicBezTo>
                <a:cubicBezTo>
                  <a:pt x="48997" y="260962"/>
                  <a:pt x="37169" y="290286"/>
                  <a:pt x="22050" y="317500"/>
                </a:cubicBezTo>
                <a:cubicBezTo>
                  <a:pt x="-862" y="432059"/>
                  <a:pt x="-16702" y="458924"/>
                  <a:pt x="31121" y="598714"/>
                </a:cubicBezTo>
                <a:cubicBezTo>
                  <a:pt x="50425" y="655142"/>
                  <a:pt x="86680" y="704752"/>
                  <a:pt x="121835" y="752928"/>
                </a:cubicBezTo>
                <a:cubicBezTo>
                  <a:pt x="251107" y="930078"/>
                  <a:pt x="329399" y="987976"/>
                  <a:pt x="511907" y="1124857"/>
                </a:cubicBezTo>
                <a:cubicBezTo>
                  <a:pt x="588404" y="1182230"/>
                  <a:pt x="665124" y="1240039"/>
                  <a:pt x="747764" y="1288143"/>
                </a:cubicBezTo>
                <a:cubicBezTo>
                  <a:pt x="990056" y="1429179"/>
                  <a:pt x="1275728" y="1553031"/>
                  <a:pt x="1536978" y="1651000"/>
                </a:cubicBezTo>
                <a:cubicBezTo>
                  <a:pt x="1749374" y="1730648"/>
                  <a:pt x="2176586" y="1879710"/>
                  <a:pt x="2425978" y="1932214"/>
                </a:cubicBezTo>
                <a:cubicBezTo>
                  <a:pt x="2867776" y="2025224"/>
                  <a:pt x="2983139" y="2018016"/>
                  <a:pt x="3432907" y="2050143"/>
                </a:cubicBezTo>
                <a:cubicBezTo>
                  <a:pt x="3556883" y="2044095"/>
                  <a:pt x="3681271" y="2043768"/>
                  <a:pt x="3804835" y="2032000"/>
                </a:cubicBezTo>
                <a:cubicBezTo>
                  <a:pt x="3872145" y="2025589"/>
                  <a:pt x="3939341" y="2014102"/>
                  <a:pt x="4004407" y="1995714"/>
                </a:cubicBezTo>
                <a:cubicBezTo>
                  <a:pt x="4143488" y="1956408"/>
                  <a:pt x="4244527" y="1918442"/>
                  <a:pt x="4349121" y="1823357"/>
                </a:cubicBezTo>
                <a:cubicBezTo>
                  <a:pt x="4377774" y="1797309"/>
                  <a:pt x="4397502" y="1762881"/>
                  <a:pt x="4421693" y="1732643"/>
                </a:cubicBezTo>
                <a:cubicBezTo>
                  <a:pt x="4444630" y="1663831"/>
                  <a:pt x="4466568" y="1619456"/>
                  <a:pt x="4457978" y="1542143"/>
                </a:cubicBezTo>
                <a:cubicBezTo>
                  <a:pt x="4443340" y="1410400"/>
                  <a:pt x="4385458" y="1331691"/>
                  <a:pt x="4303764" y="1224643"/>
                </a:cubicBezTo>
                <a:cubicBezTo>
                  <a:pt x="4170401" y="1049892"/>
                  <a:pt x="4068818" y="980365"/>
                  <a:pt x="3877407" y="843643"/>
                </a:cubicBezTo>
                <a:cubicBezTo>
                  <a:pt x="3751256" y="753535"/>
                  <a:pt x="3473971" y="574631"/>
                  <a:pt x="3324050" y="508000"/>
                </a:cubicBezTo>
                <a:cubicBezTo>
                  <a:pt x="3224422" y="463721"/>
                  <a:pt x="3119229" y="433083"/>
                  <a:pt x="3015621" y="399143"/>
                </a:cubicBezTo>
                <a:cubicBezTo>
                  <a:pt x="2876570" y="353592"/>
                  <a:pt x="2686508" y="303153"/>
                  <a:pt x="2543907" y="281214"/>
                </a:cubicBezTo>
                <a:cubicBezTo>
                  <a:pt x="2467020" y="269385"/>
                  <a:pt x="2252820" y="258995"/>
                  <a:pt x="2162907" y="254000"/>
                </a:cubicBezTo>
                <a:cubicBezTo>
                  <a:pt x="2102431" y="257024"/>
                  <a:pt x="2041802" y="257825"/>
                  <a:pt x="1981478" y="263071"/>
                </a:cubicBezTo>
                <a:cubicBezTo>
                  <a:pt x="1971952" y="263899"/>
                  <a:pt x="1954264" y="272143"/>
                  <a:pt x="1954264" y="272143"/>
                </a:cubicBezTo>
              </a:path>
            </a:pathLst>
          </a:custGeom>
          <a:ln w="508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303851">
            <a:off x="988781" y="3918842"/>
            <a:ext cx="544286" cy="208650"/>
          </a:xfrm>
          <a:custGeom>
            <a:avLst/>
            <a:gdLst>
              <a:gd name="connsiteX0" fmla="*/ 0 w 544286"/>
              <a:gd name="connsiteY0" fmla="*/ 208650 h 208650"/>
              <a:gd name="connsiteX1" fmla="*/ 154214 w 544286"/>
              <a:gd name="connsiteY1" fmla="*/ 136079 h 208650"/>
              <a:gd name="connsiteX2" fmla="*/ 199572 w 544286"/>
              <a:gd name="connsiteY2" fmla="*/ 117936 h 208650"/>
              <a:gd name="connsiteX3" fmla="*/ 272143 w 544286"/>
              <a:gd name="connsiteY3" fmla="*/ 99793 h 208650"/>
              <a:gd name="connsiteX4" fmla="*/ 299357 w 544286"/>
              <a:gd name="connsiteY4" fmla="*/ 81650 h 208650"/>
              <a:gd name="connsiteX5" fmla="*/ 444500 w 544286"/>
              <a:gd name="connsiteY5" fmla="*/ 27222 h 208650"/>
              <a:gd name="connsiteX6" fmla="*/ 489857 w 544286"/>
              <a:gd name="connsiteY6" fmla="*/ 9079 h 208650"/>
              <a:gd name="connsiteX7" fmla="*/ 544286 w 544286"/>
              <a:gd name="connsiteY7" fmla="*/ 7 h 20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4286" h="208650">
                <a:moveTo>
                  <a:pt x="0" y="208650"/>
                </a:moveTo>
                <a:cubicBezTo>
                  <a:pt x="77603" y="162089"/>
                  <a:pt x="32341" y="186262"/>
                  <a:pt x="154214" y="136079"/>
                </a:cubicBezTo>
                <a:cubicBezTo>
                  <a:pt x="169271" y="129879"/>
                  <a:pt x="183774" y="121886"/>
                  <a:pt x="199572" y="117936"/>
                </a:cubicBezTo>
                <a:lnTo>
                  <a:pt x="272143" y="99793"/>
                </a:lnTo>
                <a:cubicBezTo>
                  <a:pt x="281214" y="93745"/>
                  <a:pt x="289458" y="86219"/>
                  <a:pt x="299357" y="81650"/>
                </a:cubicBezTo>
                <a:cubicBezTo>
                  <a:pt x="456809" y="8979"/>
                  <a:pt x="330413" y="72857"/>
                  <a:pt x="444500" y="27222"/>
                </a:cubicBezTo>
                <a:cubicBezTo>
                  <a:pt x="459619" y="21174"/>
                  <a:pt x="474260" y="13758"/>
                  <a:pt x="489857" y="9079"/>
                </a:cubicBezTo>
                <a:cubicBezTo>
                  <a:pt x="522073" y="-586"/>
                  <a:pt x="522954" y="7"/>
                  <a:pt x="544286" y="7"/>
                </a:cubicBezTo>
              </a:path>
            </a:pathLst>
          </a:custGeom>
          <a:ln w="508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a:off x="948263" y="3982364"/>
            <a:ext cx="720873" cy="258526"/>
          </a:xfrm>
          <a:custGeom>
            <a:avLst/>
            <a:gdLst>
              <a:gd name="connsiteX0" fmla="*/ 0 w 1079500"/>
              <a:gd name="connsiteY0" fmla="*/ 390072 h 390072"/>
              <a:gd name="connsiteX1" fmla="*/ 54428 w 1079500"/>
              <a:gd name="connsiteY1" fmla="*/ 362857 h 390072"/>
              <a:gd name="connsiteX2" fmla="*/ 99785 w 1079500"/>
              <a:gd name="connsiteY2" fmla="*/ 335643 h 390072"/>
              <a:gd name="connsiteX3" fmla="*/ 190500 w 1079500"/>
              <a:gd name="connsiteY3" fmla="*/ 308429 h 390072"/>
              <a:gd name="connsiteX4" fmla="*/ 517071 w 1079500"/>
              <a:gd name="connsiteY4" fmla="*/ 190500 h 390072"/>
              <a:gd name="connsiteX5" fmla="*/ 725714 w 1079500"/>
              <a:gd name="connsiteY5" fmla="*/ 117929 h 390072"/>
              <a:gd name="connsiteX6" fmla="*/ 889000 w 1079500"/>
              <a:gd name="connsiteY6" fmla="*/ 63500 h 390072"/>
              <a:gd name="connsiteX7" fmla="*/ 1016000 w 1079500"/>
              <a:gd name="connsiteY7" fmla="*/ 27214 h 390072"/>
              <a:gd name="connsiteX8" fmla="*/ 1052285 w 1079500"/>
              <a:gd name="connsiteY8" fmla="*/ 9072 h 390072"/>
              <a:gd name="connsiteX9" fmla="*/ 1079500 w 1079500"/>
              <a:gd name="connsiteY9" fmla="*/ 0 h 39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500" h="390072">
                <a:moveTo>
                  <a:pt x="0" y="390072"/>
                </a:moveTo>
                <a:cubicBezTo>
                  <a:pt x="18143" y="381000"/>
                  <a:pt x="36621" y="372570"/>
                  <a:pt x="54428" y="362857"/>
                </a:cubicBezTo>
                <a:cubicBezTo>
                  <a:pt x="69907" y="354414"/>
                  <a:pt x="83414" y="342191"/>
                  <a:pt x="99785" y="335643"/>
                </a:cubicBezTo>
                <a:cubicBezTo>
                  <a:pt x="129097" y="323918"/>
                  <a:pt x="160683" y="318800"/>
                  <a:pt x="190500" y="308429"/>
                </a:cubicBezTo>
                <a:cubicBezTo>
                  <a:pt x="299813" y="270407"/>
                  <a:pt x="408235" y="229867"/>
                  <a:pt x="517071" y="190500"/>
                </a:cubicBezTo>
                <a:cubicBezTo>
                  <a:pt x="549699" y="178698"/>
                  <a:pt x="694702" y="124821"/>
                  <a:pt x="725714" y="117929"/>
                </a:cubicBezTo>
                <a:cubicBezTo>
                  <a:pt x="913562" y="76185"/>
                  <a:pt x="699483" y="129419"/>
                  <a:pt x="889000" y="63500"/>
                </a:cubicBezTo>
                <a:cubicBezTo>
                  <a:pt x="930584" y="49036"/>
                  <a:pt x="976621" y="46903"/>
                  <a:pt x="1016000" y="27214"/>
                </a:cubicBezTo>
                <a:cubicBezTo>
                  <a:pt x="1028095" y="21167"/>
                  <a:pt x="1039856" y="14399"/>
                  <a:pt x="1052285" y="9072"/>
                </a:cubicBezTo>
                <a:cubicBezTo>
                  <a:pt x="1061074" y="5305"/>
                  <a:pt x="1079500" y="0"/>
                  <a:pt x="1079500" y="0"/>
                </a:cubicBezTo>
              </a:path>
            </a:pathLst>
          </a:custGeom>
          <a:ln w="508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38118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bg2">
                    <a:lumMod val="50000"/>
                  </a:schemeClr>
                </a:solidFill>
              </a:rPr>
              <a:t>Thank You</a:t>
            </a:r>
            <a:endParaRPr lang="en-US" sz="4000" dirty="0">
              <a:solidFill>
                <a:schemeClr val="bg2">
                  <a:lumMod val="50000"/>
                </a:schemeClr>
              </a:solidFill>
            </a:endParaRPr>
          </a:p>
        </p:txBody>
      </p:sp>
      <p:sp>
        <p:nvSpPr>
          <p:cNvPr id="3" name="Content Placeholder 2"/>
          <p:cNvSpPr>
            <a:spLocks noGrp="1"/>
          </p:cNvSpPr>
          <p:nvPr>
            <p:ph type="body" sz="half" idx="2"/>
          </p:nvPr>
        </p:nvSpPr>
        <p:spPr/>
        <p:txBody>
          <a:bodyPr>
            <a:normAutofit/>
          </a:bodyPr>
          <a:lstStyle/>
          <a:p>
            <a:r>
              <a:rPr lang="en-US" sz="2400" b="1" dirty="0" smtClean="0">
                <a:solidFill>
                  <a:schemeClr val="accent2">
                    <a:lumMod val="50000"/>
                  </a:schemeClr>
                </a:solidFill>
              </a:rPr>
              <a:t>Kerry Doyle</a:t>
            </a:r>
          </a:p>
          <a:p>
            <a:r>
              <a:rPr lang="en-US" sz="2400" b="1" dirty="0" smtClean="0">
                <a:solidFill>
                  <a:schemeClr val="accent2">
                    <a:lumMod val="50000"/>
                  </a:schemeClr>
                </a:solidFill>
              </a:rPr>
              <a:t>Peggy Lynn MacIsaac</a:t>
            </a:r>
            <a:endParaRPr lang="en-US" sz="2400" b="1" dirty="0">
              <a:solidFill>
                <a:schemeClr val="accent2">
                  <a:lumMod val="50000"/>
                </a:schemeClr>
              </a:solidFill>
            </a:endParaRPr>
          </a:p>
        </p:txBody>
      </p:sp>
      <p:pic>
        <p:nvPicPr>
          <p:cNvPr id="8" name="Picture Placeholder 7"/>
          <p:cNvPicPr>
            <a:picLocks noGrp="1" noChangeAspect="1"/>
          </p:cNvPicPr>
          <p:nvPr>
            <p:ph type="pic" idx="1"/>
          </p:nvPr>
        </p:nvPicPr>
        <p:blipFill rotWithShape="1">
          <a:blip r:embed="rId3"/>
          <a:srcRect l="329" r="387"/>
          <a:stretch/>
        </p:blipFill>
        <p:spPr>
          <a:xfrm rot="21355093">
            <a:off x="2028463" y="458475"/>
            <a:ext cx="5084117" cy="3079124"/>
          </a:xfrm>
          <a:prstGeom prst="rect">
            <a:avLst/>
          </a:prstGeom>
        </p:spPr>
      </p:pic>
    </p:spTree>
    <p:extLst>
      <p:ext uri="{BB962C8B-B14F-4D97-AF65-F5344CB8AC3E}">
        <p14:creationId xmlns:p14="http://schemas.microsoft.com/office/powerpoint/2010/main" val="1513188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Travelogue.thmx</Template>
  <TotalTime>2841</TotalTime>
  <Words>2203</Words>
  <Application>Microsoft Macintosh PowerPoint</Application>
  <PresentationFormat>On-screen Show (4:3)</PresentationFormat>
  <Paragraphs>261</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Travelogue</vt:lpstr>
      <vt:lpstr>Crossing Borders in Higher Education</vt:lpstr>
      <vt:lpstr>Writing Out of Life Experience </vt:lpstr>
      <vt:lpstr>Online Forum Activities</vt:lpstr>
      <vt:lpstr>A Few Statistics </vt:lpstr>
      <vt:lpstr>“Forums like this one that we are using are amazing because we are able to interact with people from all over the world and gain incredible insight! Thank you for sharing your thoughts”</vt:lpstr>
      <vt:lpstr>Considering Ecocompostion </vt:lpstr>
      <vt:lpstr>Writing: Process of Relationships </vt:lpstr>
      <vt:lpstr>PowerPoint Presentation</vt:lpstr>
      <vt:lpstr>Writing a Memory of Place — Acacia tree </vt:lpstr>
      <vt:lpstr>The Value of Writing </vt:lpstr>
      <vt:lpstr>Multisite Blended  Learning</vt:lpstr>
      <vt:lpstr>Multisite Blended Learning</vt:lpstr>
      <vt:lpstr>Pre &amp; Post Course Surveys  26 Toronto Based Learners</vt:lpstr>
      <vt:lpstr>First Reaction </vt:lpstr>
      <vt:lpstr>Overcoming Bias</vt:lpstr>
      <vt:lpstr>Component of the Redesign</vt:lpstr>
      <vt:lpstr>Learners’ Views</vt:lpstr>
      <vt:lpstr>Component of the Redesign</vt:lpstr>
      <vt:lpstr>PowerPoint Presentation</vt:lpstr>
      <vt:lpstr>Are You Fasting This Month?</vt:lpstr>
      <vt:lpstr>How Many Languages Do You Speak?</vt:lpstr>
      <vt:lpstr>How Many Languages Do You Speak?</vt:lpstr>
      <vt:lpstr>Parents’ Level of Education</vt:lpstr>
      <vt:lpstr>Parents’ Level of Education</vt:lpstr>
      <vt:lpstr>Component of the Redesign</vt:lpstr>
      <vt:lpstr>Professional Dialogue</vt:lpstr>
      <vt:lpstr>What do you think is the most important aim of education?</vt:lpstr>
      <vt:lpstr>What do you think ought to be the three most important priorities for international development projects?</vt:lpstr>
      <vt:lpstr>In 2030, the social, political, economic, and environmental state of the world will be:</vt:lpstr>
      <vt:lpstr>In 2030, the social, political, economic, and environmental state of the world will be:</vt:lpstr>
      <vt:lpstr>Core Design</vt:lpstr>
      <vt:lpstr>Redesign</vt:lpstr>
      <vt:lpstr>Capabilities and Rights</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Crossing Borders in Higher Education</dc:title>
  <dc:creator>kerry doyle</dc:creator>
  <cp:lastModifiedBy>Peggy Lynn</cp:lastModifiedBy>
  <cp:revision>46</cp:revision>
  <cp:lastPrinted>2017-10-10T01:30:58Z</cp:lastPrinted>
  <dcterms:created xsi:type="dcterms:W3CDTF">2017-10-05T01:11:30Z</dcterms:created>
  <dcterms:modified xsi:type="dcterms:W3CDTF">2018-07-15T21:17:41Z</dcterms:modified>
</cp:coreProperties>
</file>