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handoutMasterIdLst>
    <p:handoutMasterId r:id="rId37"/>
  </p:handoutMasterIdLst>
  <p:sldIdLst>
    <p:sldId id="290" r:id="rId2"/>
    <p:sldId id="322" r:id="rId3"/>
    <p:sldId id="260" r:id="rId4"/>
    <p:sldId id="308" r:id="rId5"/>
    <p:sldId id="261" r:id="rId6"/>
    <p:sldId id="262" r:id="rId7"/>
    <p:sldId id="263" r:id="rId8"/>
    <p:sldId id="257" r:id="rId9"/>
    <p:sldId id="264" r:id="rId10"/>
    <p:sldId id="320" r:id="rId11"/>
    <p:sldId id="267" r:id="rId12"/>
    <p:sldId id="258" r:id="rId13"/>
    <p:sldId id="268" r:id="rId14"/>
    <p:sldId id="312" r:id="rId15"/>
    <p:sldId id="313" r:id="rId16"/>
    <p:sldId id="314" r:id="rId17"/>
    <p:sldId id="292" r:id="rId18"/>
    <p:sldId id="309" r:id="rId19"/>
    <p:sldId id="310" r:id="rId20"/>
    <p:sldId id="311" r:id="rId21"/>
    <p:sldId id="315" r:id="rId22"/>
    <p:sldId id="316" r:id="rId23"/>
    <p:sldId id="318" r:id="rId24"/>
    <p:sldId id="319" r:id="rId25"/>
    <p:sldId id="285" r:id="rId26"/>
    <p:sldId id="321" r:id="rId27"/>
    <p:sldId id="303" r:id="rId28"/>
    <p:sldId id="323" r:id="rId29"/>
    <p:sldId id="324" r:id="rId30"/>
    <p:sldId id="304" r:id="rId31"/>
    <p:sldId id="326" r:id="rId32"/>
    <p:sldId id="327" r:id="rId33"/>
    <p:sldId id="328" r:id="rId34"/>
    <p:sldId id="301"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811E72-7565-B24E-A864-02C235986FAF}">
          <p14:sldIdLst>
            <p14:sldId id="290"/>
            <p14:sldId id="322"/>
            <p14:sldId id="260"/>
            <p14:sldId id="308"/>
            <p14:sldId id="261"/>
            <p14:sldId id="262"/>
            <p14:sldId id="263"/>
            <p14:sldId id="257"/>
            <p14:sldId id="264"/>
            <p14:sldId id="320"/>
            <p14:sldId id="267"/>
            <p14:sldId id="258"/>
            <p14:sldId id="268"/>
            <p14:sldId id="312"/>
            <p14:sldId id="313"/>
            <p14:sldId id="314"/>
            <p14:sldId id="292"/>
            <p14:sldId id="309"/>
            <p14:sldId id="310"/>
            <p14:sldId id="311"/>
            <p14:sldId id="315"/>
            <p14:sldId id="316"/>
            <p14:sldId id="318"/>
            <p14:sldId id="319"/>
            <p14:sldId id="285"/>
            <p14:sldId id="321"/>
            <p14:sldId id="303"/>
            <p14:sldId id="323"/>
            <p14:sldId id="324"/>
            <p14:sldId id="304"/>
            <p14:sldId id="326"/>
            <p14:sldId id="327"/>
            <p14:sldId id="328"/>
            <p14:sldId id="30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73B7CC"/>
    <a:srgbClr val="FFAF73"/>
    <a:srgbClr val="FFFBB1"/>
    <a:srgbClr val="DA0001"/>
    <a:srgbClr val="69A9F6"/>
    <a:srgbClr val="66A4EE"/>
    <a:srgbClr val="4873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15" autoAdjust="0"/>
    <p:restoredTop sz="72295" autoAdjust="0"/>
  </p:normalViewPr>
  <p:slideViewPr>
    <p:cSldViewPr snapToGrid="0" snapToObjects="1" showGuides="1">
      <p:cViewPr varScale="1">
        <p:scale>
          <a:sx n="103" d="100"/>
          <a:sy n="103" d="100"/>
        </p:scale>
        <p:origin x="-576" y="-96"/>
      </p:cViewPr>
      <p:guideLst>
        <p:guide orient="horz" pos="1282"/>
        <p:guide pos="434"/>
      </p:guideLst>
    </p:cSldViewPr>
  </p:slideViewPr>
  <p:notesTextViewPr>
    <p:cViewPr>
      <p:scale>
        <a:sx n="100" d="100"/>
        <a:sy n="100" d="100"/>
      </p:scale>
      <p:origin x="0" y="0"/>
    </p:cViewPr>
  </p:notesTextViewPr>
  <p:notesViewPr>
    <p:cSldViewPr snapToGrid="0" snapToObjects="1" showGuides="1">
      <p:cViewPr varScale="1">
        <p:scale>
          <a:sx n="103" d="100"/>
          <a:sy n="103" d="100"/>
        </p:scale>
        <p:origin x="-223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acIsaac:Documents:A%20ROLE:RESEARCHER:DOCTORAL%20STUDENT:PROPOSAL:YORK:DATA%20FOLDER%20--%20destroy%20by%202022July01:Annonymized_data_with_personal_referenc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'full indicators'!$E$570</c:f>
              <c:strCache>
                <c:ptCount val="1"/>
                <c:pt idx="0">
                  <c:v> </c:v>
                </c:pt>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indicators'!$E$571:$E$744</c:f>
            </c:numRef>
          </c:val>
        </c:ser>
        <c:ser>
          <c:idx val="1"/>
          <c:order val="1"/>
          <c:tx>
            <c:strRef>
              <c:f>'full indicators'!$F$570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indicators'!$F$571:$F$744</c:f>
            </c:numRef>
          </c:val>
        </c:ser>
        <c:ser>
          <c:idx val="2"/>
          <c:order val="2"/>
          <c:tx>
            <c:strRef>
              <c:f>'full indicators'!$G$570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indicators'!$G$571:$G$744</c:f>
            </c:numRef>
          </c:val>
        </c:ser>
        <c:ser>
          <c:idx val="3"/>
          <c:order val="3"/>
          <c:tx>
            <c:strRef>
              <c:f>'full indicators'!$H$570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indicators'!$H$571:$H$744</c:f>
            </c:numRef>
          </c:val>
        </c:ser>
        <c:ser>
          <c:idx val="4"/>
          <c:order val="4"/>
          <c:tx>
            <c:strRef>
              <c:f>'full indicators'!$I$570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indicators'!$I$571:$I$744</c:f>
            </c:numRef>
          </c:val>
        </c:ser>
        <c:ser>
          <c:idx val="5"/>
          <c:order val="5"/>
          <c:tx>
            <c:strRef>
              <c:f>'full indicators'!$J$570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indicators'!$J$571:$J$744</c:f>
            </c:numRef>
          </c:val>
        </c:ser>
        <c:ser>
          <c:idx val="6"/>
          <c:order val="6"/>
          <c:tx>
            <c:strRef>
              <c:f>'full indicators'!$K$570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indicators'!$K$571:$K$744</c:f>
            </c:numRef>
          </c:val>
        </c:ser>
        <c:ser>
          <c:idx val="7"/>
          <c:order val="7"/>
          <c:tx>
            <c:strRef>
              <c:f>'full indicators'!$L$570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indicators'!$L$571:$L$744</c:f>
            </c:numRef>
          </c:val>
        </c:ser>
        <c:ser>
          <c:idx val="8"/>
          <c:order val="8"/>
          <c:tx>
            <c:strRef>
              <c:f>'full indicators'!$M$570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indicators'!$M$571:$M$744</c:f>
            </c:numRef>
          </c:val>
        </c:ser>
        <c:ser>
          <c:idx val="9"/>
          <c:order val="9"/>
          <c:tx>
            <c:strRef>
              <c:f>'full indicators'!$N$570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indicators'!$N$571:$N$744</c:f>
            </c:numRef>
          </c:val>
        </c:ser>
        <c:ser>
          <c:idx val="10"/>
          <c:order val="10"/>
          <c:tx>
            <c:strRef>
              <c:f>'full indicators'!$O$570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indicators'!$O$571:$O$744</c:f>
            </c:numRef>
          </c:val>
        </c:ser>
        <c:ser>
          <c:idx val="11"/>
          <c:order val="11"/>
          <c:tx>
            <c:strRef>
              <c:f>'full indicators'!$P$570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indicators'!$P$571:$P$744</c:f>
            </c:numRef>
          </c:val>
        </c:ser>
        <c:ser>
          <c:idx val="12"/>
          <c:order val="12"/>
          <c:tx>
            <c:strRef>
              <c:f>'full indicators'!$Q$570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indicators'!$Q$571:$Q$744</c:f>
            </c:numRef>
          </c:val>
        </c:ser>
        <c:ser>
          <c:idx val="13"/>
          <c:order val="13"/>
          <c:tx>
            <c:strRef>
              <c:f>'full indicators'!$R$570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indicators'!$R$571:$R$744</c:f>
            </c:numRef>
          </c:val>
        </c:ser>
        <c:ser>
          <c:idx val="14"/>
          <c:order val="14"/>
          <c:tx>
            <c:strRef>
              <c:f>'full indicators'!$S$570</c:f>
              <c:strCache>
                <c:ptCount val="1"/>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indicators'!$S$571:$S$744</c:f>
            </c:numRef>
          </c:val>
        </c:ser>
        <c:ser>
          <c:idx val="15"/>
          <c:order val="15"/>
          <c:tx>
            <c:strRef>
              <c:f>'full indicators'!$T$570</c:f>
              <c:strCache>
                <c:ptCount val="1"/>
                <c:pt idx="0">
                  <c:v>Affective</c:v>
                </c:pt>
              </c:strCache>
            </c:strRef>
          </c:tx>
          <c:spPr>
            <a:ln>
              <a:solidFill>
                <a:schemeClr val="accent4">
                  <a:lumMod val="75000"/>
                </a:schemeClr>
              </a:solidFill>
            </a:ln>
          </c:spPr>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indicators'!$T$571:$T$744</c:f>
              <c:numCache>
                <c:formatCode>General</c:formatCode>
                <c:ptCount val="174"/>
                <c:pt idx="0">
                  <c:v>0.0</c:v>
                </c:pt>
                <c:pt idx="1">
                  <c:v>1.0</c:v>
                </c:pt>
                <c:pt idx="2">
                  <c:v>1.0</c:v>
                </c:pt>
                <c:pt idx="3">
                  <c:v>0.0</c:v>
                </c:pt>
                <c:pt idx="4">
                  <c:v>1.0</c:v>
                </c:pt>
                <c:pt idx="5">
                  <c:v>1.0</c:v>
                </c:pt>
                <c:pt idx="6">
                  <c:v>1.0</c:v>
                </c:pt>
                <c:pt idx="7">
                  <c:v>0.0</c:v>
                </c:pt>
                <c:pt idx="8">
                  <c:v>0.0</c:v>
                </c:pt>
                <c:pt idx="9">
                  <c:v>0.0</c:v>
                </c:pt>
                <c:pt idx="10">
                  <c:v>1.0</c:v>
                </c:pt>
                <c:pt idx="11">
                  <c:v>1.0</c:v>
                </c:pt>
                <c:pt idx="12">
                  <c:v>0.0</c:v>
                </c:pt>
                <c:pt idx="13">
                  <c:v>0.0</c:v>
                </c:pt>
                <c:pt idx="14">
                  <c:v>0.0</c:v>
                </c:pt>
                <c:pt idx="15">
                  <c:v>0.0</c:v>
                </c:pt>
                <c:pt idx="16">
                  <c:v>0.0</c:v>
                </c:pt>
                <c:pt idx="17">
                  <c:v>0.0</c:v>
                </c:pt>
                <c:pt idx="18">
                  <c:v>0.0</c:v>
                </c:pt>
                <c:pt idx="19">
                  <c:v>0.0</c:v>
                </c:pt>
                <c:pt idx="20">
                  <c:v>1.0</c:v>
                </c:pt>
                <c:pt idx="21">
                  <c:v>0.0</c:v>
                </c:pt>
                <c:pt idx="22">
                  <c:v>1.0</c:v>
                </c:pt>
                <c:pt idx="23">
                  <c:v>0.0</c:v>
                </c:pt>
                <c:pt idx="24">
                  <c:v>0.0</c:v>
                </c:pt>
                <c:pt idx="25">
                  <c:v>0.0</c:v>
                </c:pt>
                <c:pt idx="26">
                  <c:v>0.0</c:v>
                </c:pt>
                <c:pt idx="27">
                  <c:v>0.0</c:v>
                </c:pt>
                <c:pt idx="28">
                  <c:v>0.0</c:v>
                </c:pt>
                <c:pt idx="29">
                  <c:v>0.0</c:v>
                </c:pt>
                <c:pt idx="30">
                  <c:v>1.0</c:v>
                </c:pt>
                <c:pt idx="31">
                  <c:v>0.0</c:v>
                </c:pt>
                <c:pt idx="32">
                  <c:v>0.0</c:v>
                </c:pt>
                <c:pt idx="33">
                  <c:v>0.0</c:v>
                </c:pt>
                <c:pt idx="34">
                  <c:v>0.0</c:v>
                </c:pt>
                <c:pt idx="35">
                  <c:v>0.0</c:v>
                </c:pt>
                <c:pt idx="36">
                  <c:v>0.0</c:v>
                </c:pt>
                <c:pt idx="37">
                  <c:v>1.0</c:v>
                </c:pt>
                <c:pt idx="38">
                  <c:v>1.0</c:v>
                </c:pt>
                <c:pt idx="39">
                  <c:v>1.0</c:v>
                </c:pt>
                <c:pt idx="40">
                  <c:v>0.0</c:v>
                </c:pt>
                <c:pt idx="41">
                  <c:v>1.0</c:v>
                </c:pt>
                <c:pt idx="42">
                  <c:v>0.0</c:v>
                </c:pt>
                <c:pt idx="43">
                  <c:v>0.0</c:v>
                </c:pt>
                <c:pt idx="44">
                  <c:v>0.0</c:v>
                </c:pt>
                <c:pt idx="45">
                  <c:v>1.0</c:v>
                </c:pt>
                <c:pt idx="46">
                  <c:v>0.0</c:v>
                </c:pt>
                <c:pt idx="47">
                  <c:v>1.0</c:v>
                </c:pt>
                <c:pt idx="48">
                  <c:v>0.0</c:v>
                </c:pt>
                <c:pt idx="49">
                  <c:v>0.0</c:v>
                </c:pt>
                <c:pt idx="50">
                  <c:v>1.0</c:v>
                </c:pt>
                <c:pt idx="51">
                  <c:v>1.0</c:v>
                </c:pt>
                <c:pt idx="52">
                  <c:v>0.0</c:v>
                </c:pt>
                <c:pt idx="53">
                  <c:v>0.0</c:v>
                </c:pt>
                <c:pt idx="54">
                  <c:v>1.0</c:v>
                </c:pt>
                <c:pt idx="55">
                  <c:v>0.0</c:v>
                </c:pt>
                <c:pt idx="56">
                  <c:v>0.0</c:v>
                </c:pt>
                <c:pt idx="57">
                  <c:v>0.0</c:v>
                </c:pt>
                <c:pt idx="58">
                  <c:v>0.0</c:v>
                </c:pt>
                <c:pt idx="59">
                  <c:v>0.0</c:v>
                </c:pt>
                <c:pt idx="60">
                  <c:v>0.0</c:v>
                </c:pt>
                <c:pt idx="61">
                  <c:v>1.0</c:v>
                </c:pt>
                <c:pt idx="62">
                  <c:v>0.0</c:v>
                </c:pt>
                <c:pt idx="63">
                  <c:v>0.0</c:v>
                </c:pt>
                <c:pt idx="64">
                  <c:v>0.0</c:v>
                </c:pt>
                <c:pt idx="65">
                  <c:v>0.0</c:v>
                </c:pt>
                <c:pt idx="66">
                  <c:v>0.0</c:v>
                </c:pt>
                <c:pt idx="67">
                  <c:v>0.0</c:v>
                </c:pt>
                <c:pt idx="68">
                  <c:v>1.0</c:v>
                </c:pt>
                <c:pt idx="69">
                  <c:v>1.0</c:v>
                </c:pt>
                <c:pt idx="70">
                  <c:v>1.0</c:v>
                </c:pt>
                <c:pt idx="71">
                  <c:v>1.0</c:v>
                </c:pt>
                <c:pt idx="72">
                  <c:v>1.0</c:v>
                </c:pt>
                <c:pt idx="73">
                  <c:v>0.0</c:v>
                </c:pt>
                <c:pt idx="74">
                  <c:v>0.0</c:v>
                </c:pt>
                <c:pt idx="75">
                  <c:v>1.0</c:v>
                </c:pt>
                <c:pt idx="76">
                  <c:v>1.0</c:v>
                </c:pt>
                <c:pt idx="77">
                  <c:v>0.0</c:v>
                </c:pt>
                <c:pt idx="78">
                  <c:v>1.0</c:v>
                </c:pt>
                <c:pt idx="79">
                  <c:v>0.0</c:v>
                </c:pt>
                <c:pt idx="80">
                  <c:v>1.0</c:v>
                </c:pt>
                <c:pt idx="81">
                  <c:v>1.0</c:v>
                </c:pt>
                <c:pt idx="82">
                  <c:v>0.0</c:v>
                </c:pt>
                <c:pt idx="83">
                  <c:v>1.0</c:v>
                </c:pt>
                <c:pt idx="84">
                  <c:v>1.0</c:v>
                </c:pt>
                <c:pt idx="85">
                  <c:v>1.0</c:v>
                </c:pt>
                <c:pt idx="86">
                  <c:v>0.0</c:v>
                </c:pt>
                <c:pt idx="87">
                  <c:v>1.0</c:v>
                </c:pt>
                <c:pt idx="88">
                  <c:v>0.0</c:v>
                </c:pt>
                <c:pt idx="89">
                  <c:v>0.0</c:v>
                </c:pt>
                <c:pt idx="90">
                  <c:v>0.0</c:v>
                </c:pt>
                <c:pt idx="91">
                  <c:v>2.0</c:v>
                </c:pt>
                <c:pt idx="92">
                  <c:v>0.0</c:v>
                </c:pt>
                <c:pt idx="93">
                  <c:v>0.0</c:v>
                </c:pt>
                <c:pt idx="94">
                  <c:v>0.0</c:v>
                </c:pt>
                <c:pt idx="95">
                  <c:v>0.0</c:v>
                </c:pt>
                <c:pt idx="96">
                  <c:v>1.0</c:v>
                </c:pt>
                <c:pt idx="97">
                  <c:v>1.0</c:v>
                </c:pt>
                <c:pt idx="98">
                  <c:v>1.0</c:v>
                </c:pt>
                <c:pt idx="99">
                  <c:v>0.0</c:v>
                </c:pt>
                <c:pt idx="100">
                  <c:v>0.0</c:v>
                </c:pt>
                <c:pt idx="101">
                  <c:v>1.0</c:v>
                </c:pt>
                <c:pt idx="102">
                  <c:v>1.0</c:v>
                </c:pt>
                <c:pt idx="103">
                  <c:v>0.0</c:v>
                </c:pt>
                <c:pt idx="104">
                  <c:v>0.0</c:v>
                </c:pt>
                <c:pt idx="105">
                  <c:v>0.0</c:v>
                </c:pt>
                <c:pt idx="106">
                  <c:v>0.0</c:v>
                </c:pt>
                <c:pt idx="107">
                  <c:v>0.0</c:v>
                </c:pt>
                <c:pt idx="108">
                  <c:v>0.0</c:v>
                </c:pt>
                <c:pt idx="109">
                  <c:v>0.0</c:v>
                </c:pt>
                <c:pt idx="110">
                  <c:v>0.0</c:v>
                </c:pt>
                <c:pt idx="111">
                  <c:v>1.0</c:v>
                </c:pt>
                <c:pt idx="112">
                  <c:v>0.0</c:v>
                </c:pt>
                <c:pt idx="113">
                  <c:v>0.0</c:v>
                </c:pt>
                <c:pt idx="114">
                  <c:v>1.0</c:v>
                </c:pt>
                <c:pt idx="115">
                  <c:v>0.0</c:v>
                </c:pt>
                <c:pt idx="116">
                  <c:v>0.0</c:v>
                </c:pt>
                <c:pt idx="117">
                  <c:v>0.0</c:v>
                </c:pt>
                <c:pt idx="118">
                  <c:v>1.0</c:v>
                </c:pt>
                <c:pt idx="119">
                  <c:v>0.0</c:v>
                </c:pt>
                <c:pt idx="120">
                  <c:v>1.0</c:v>
                </c:pt>
                <c:pt idx="121">
                  <c:v>2.0</c:v>
                </c:pt>
                <c:pt idx="122">
                  <c:v>0.0</c:v>
                </c:pt>
                <c:pt idx="123">
                  <c:v>1.0</c:v>
                </c:pt>
                <c:pt idx="124">
                  <c:v>0.0</c:v>
                </c:pt>
                <c:pt idx="125">
                  <c:v>0.0</c:v>
                </c:pt>
                <c:pt idx="126">
                  <c:v>0.0</c:v>
                </c:pt>
                <c:pt idx="127">
                  <c:v>1.0</c:v>
                </c:pt>
                <c:pt idx="128">
                  <c:v>0.0</c:v>
                </c:pt>
                <c:pt idx="129">
                  <c:v>1.0</c:v>
                </c:pt>
                <c:pt idx="130">
                  <c:v>0.0</c:v>
                </c:pt>
                <c:pt idx="131">
                  <c:v>0.0</c:v>
                </c:pt>
                <c:pt idx="132">
                  <c:v>1.0</c:v>
                </c:pt>
                <c:pt idx="133">
                  <c:v>0.0</c:v>
                </c:pt>
                <c:pt idx="134">
                  <c:v>1.0</c:v>
                </c:pt>
                <c:pt idx="135">
                  <c:v>1.0</c:v>
                </c:pt>
                <c:pt idx="136">
                  <c:v>1.0</c:v>
                </c:pt>
                <c:pt idx="137">
                  <c:v>0.0</c:v>
                </c:pt>
                <c:pt idx="138">
                  <c:v>0.0</c:v>
                </c:pt>
                <c:pt idx="139">
                  <c:v>0.0</c:v>
                </c:pt>
                <c:pt idx="140">
                  <c:v>0.0</c:v>
                </c:pt>
                <c:pt idx="141">
                  <c:v>2.0</c:v>
                </c:pt>
                <c:pt idx="142">
                  <c:v>0.0</c:v>
                </c:pt>
                <c:pt idx="143">
                  <c:v>0.0</c:v>
                </c:pt>
                <c:pt idx="144">
                  <c:v>1.0</c:v>
                </c:pt>
                <c:pt idx="145">
                  <c:v>0.0</c:v>
                </c:pt>
                <c:pt idx="146">
                  <c:v>0.0</c:v>
                </c:pt>
                <c:pt idx="147">
                  <c:v>1.0</c:v>
                </c:pt>
                <c:pt idx="148">
                  <c:v>0.0</c:v>
                </c:pt>
                <c:pt idx="149">
                  <c:v>0.0</c:v>
                </c:pt>
                <c:pt idx="150">
                  <c:v>2.0</c:v>
                </c:pt>
                <c:pt idx="151">
                  <c:v>0.0</c:v>
                </c:pt>
                <c:pt idx="152">
                  <c:v>1.0</c:v>
                </c:pt>
                <c:pt idx="153">
                  <c:v>0.0</c:v>
                </c:pt>
                <c:pt idx="154">
                  <c:v>2.0</c:v>
                </c:pt>
                <c:pt idx="155">
                  <c:v>1.0</c:v>
                </c:pt>
                <c:pt idx="156">
                  <c:v>0.0</c:v>
                </c:pt>
                <c:pt idx="157">
                  <c:v>0.0</c:v>
                </c:pt>
                <c:pt idx="158">
                  <c:v>1.0</c:v>
                </c:pt>
                <c:pt idx="159">
                  <c:v>1.0</c:v>
                </c:pt>
                <c:pt idx="160">
                  <c:v>1.0</c:v>
                </c:pt>
                <c:pt idx="161">
                  <c:v>0.0</c:v>
                </c:pt>
                <c:pt idx="162">
                  <c:v>1.0</c:v>
                </c:pt>
                <c:pt idx="163">
                  <c:v>0.0</c:v>
                </c:pt>
                <c:pt idx="164">
                  <c:v>1.0</c:v>
                </c:pt>
                <c:pt idx="165">
                  <c:v>0.0</c:v>
                </c:pt>
                <c:pt idx="166">
                  <c:v>0.0</c:v>
                </c:pt>
                <c:pt idx="167">
                  <c:v>0.0</c:v>
                </c:pt>
                <c:pt idx="168">
                  <c:v>1.0</c:v>
                </c:pt>
                <c:pt idx="169">
                  <c:v>0.0</c:v>
                </c:pt>
                <c:pt idx="170">
                  <c:v>1.0</c:v>
                </c:pt>
                <c:pt idx="171">
                  <c:v>1.0</c:v>
                </c:pt>
                <c:pt idx="172">
                  <c:v>0.0</c:v>
                </c:pt>
                <c:pt idx="173">
                  <c:v>1.0</c:v>
                </c:pt>
              </c:numCache>
            </c:numRef>
          </c:val>
        </c:ser>
        <c:ser>
          <c:idx val="16"/>
          <c:order val="16"/>
          <c:tx>
            <c:strRef>
              <c:f>'full indicators'!$U$570</c:f>
              <c:strCache>
                <c:ptCount val="1"/>
                <c:pt idx="0">
                  <c:v>Interactive</c:v>
                </c:pt>
              </c:strCache>
            </c:strRef>
          </c:tx>
          <c:spPr>
            <a:ln>
              <a:noFill/>
            </a:ln>
          </c:spPr>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indicators'!$U$571:$U$744</c:f>
              <c:numCache>
                <c:formatCode>General</c:formatCode>
                <c:ptCount val="174"/>
                <c:pt idx="0">
                  <c:v>0.0</c:v>
                </c:pt>
                <c:pt idx="1">
                  <c:v>1.0</c:v>
                </c:pt>
                <c:pt idx="2">
                  <c:v>1.0</c:v>
                </c:pt>
                <c:pt idx="3">
                  <c:v>1.0</c:v>
                </c:pt>
                <c:pt idx="4">
                  <c:v>1.0</c:v>
                </c:pt>
                <c:pt idx="5">
                  <c:v>1.0</c:v>
                </c:pt>
                <c:pt idx="6">
                  <c:v>1.0</c:v>
                </c:pt>
                <c:pt idx="7">
                  <c:v>0.0</c:v>
                </c:pt>
                <c:pt idx="8">
                  <c:v>1.0</c:v>
                </c:pt>
                <c:pt idx="9">
                  <c:v>1.0</c:v>
                </c:pt>
                <c:pt idx="10">
                  <c:v>0.0</c:v>
                </c:pt>
                <c:pt idx="11">
                  <c:v>1.0</c:v>
                </c:pt>
                <c:pt idx="12">
                  <c:v>0.0</c:v>
                </c:pt>
                <c:pt idx="13">
                  <c:v>1.0</c:v>
                </c:pt>
                <c:pt idx="14">
                  <c:v>1.0</c:v>
                </c:pt>
                <c:pt idx="15">
                  <c:v>3.0</c:v>
                </c:pt>
                <c:pt idx="16">
                  <c:v>1.0</c:v>
                </c:pt>
                <c:pt idx="17">
                  <c:v>1.0</c:v>
                </c:pt>
                <c:pt idx="18">
                  <c:v>1.0</c:v>
                </c:pt>
                <c:pt idx="19">
                  <c:v>1.0</c:v>
                </c:pt>
                <c:pt idx="20">
                  <c:v>2.0</c:v>
                </c:pt>
                <c:pt idx="21">
                  <c:v>1.0</c:v>
                </c:pt>
                <c:pt idx="22">
                  <c:v>2.0</c:v>
                </c:pt>
                <c:pt idx="23">
                  <c:v>2.0</c:v>
                </c:pt>
                <c:pt idx="24">
                  <c:v>1.0</c:v>
                </c:pt>
                <c:pt idx="25">
                  <c:v>3.0</c:v>
                </c:pt>
                <c:pt idx="26">
                  <c:v>0.0</c:v>
                </c:pt>
                <c:pt idx="27">
                  <c:v>0.0</c:v>
                </c:pt>
                <c:pt idx="28">
                  <c:v>2.0</c:v>
                </c:pt>
                <c:pt idx="29">
                  <c:v>0.0</c:v>
                </c:pt>
                <c:pt idx="30">
                  <c:v>1.0</c:v>
                </c:pt>
                <c:pt idx="31">
                  <c:v>0.0</c:v>
                </c:pt>
                <c:pt idx="32">
                  <c:v>2.0</c:v>
                </c:pt>
                <c:pt idx="33">
                  <c:v>2.0</c:v>
                </c:pt>
                <c:pt idx="34">
                  <c:v>1.0</c:v>
                </c:pt>
                <c:pt idx="35">
                  <c:v>1.0</c:v>
                </c:pt>
                <c:pt idx="36">
                  <c:v>3.0</c:v>
                </c:pt>
                <c:pt idx="37">
                  <c:v>2.0</c:v>
                </c:pt>
                <c:pt idx="38">
                  <c:v>0.0</c:v>
                </c:pt>
                <c:pt idx="39">
                  <c:v>0.0</c:v>
                </c:pt>
                <c:pt idx="40">
                  <c:v>1.0</c:v>
                </c:pt>
                <c:pt idx="41">
                  <c:v>1.0</c:v>
                </c:pt>
                <c:pt idx="42">
                  <c:v>1.0</c:v>
                </c:pt>
                <c:pt idx="43">
                  <c:v>1.0</c:v>
                </c:pt>
                <c:pt idx="44">
                  <c:v>1.0</c:v>
                </c:pt>
                <c:pt idx="45">
                  <c:v>0.0</c:v>
                </c:pt>
                <c:pt idx="46">
                  <c:v>1.0</c:v>
                </c:pt>
                <c:pt idx="47">
                  <c:v>2.0</c:v>
                </c:pt>
                <c:pt idx="48">
                  <c:v>1.0</c:v>
                </c:pt>
                <c:pt idx="49">
                  <c:v>1.0</c:v>
                </c:pt>
                <c:pt idx="50">
                  <c:v>1.0</c:v>
                </c:pt>
                <c:pt idx="51">
                  <c:v>2.0</c:v>
                </c:pt>
                <c:pt idx="52">
                  <c:v>1.0</c:v>
                </c:pt>
                <c:pt idx="53">
                  <c:v>0.0</c:v>
                </c:pt>
                <c:pt idx="54">
                  <c:v>1.0</c:v>
                </c:pt>
                <c:pt idx="55">
                  <c:v>1.0</c:v>
                </c:pt>
                <c:pt idx="56">
                  <c:v>1.0</c:v>
                </c:pt>
                <c:pt idx="57">
                  <c:v>1.0</c:v>
                </c:pt>
                <c:pt idx="58">
                  <c:v>2.0</c:v>
                </c:pt>
                <c:pt idx="59">
                  <c:v>1.0</c:v>
                </c:pt>
                <c:pt idx="60">
                  <c:v>0.0</c:v>
                </c:pt>
                <c:pt idx="61">
                  <c:v>0.0</c:v>
                </c:pt>
                <c:pt idx="62">
                  <c:v>0.0</c:v>
                </c:pt>
                <c:pt idx="63">
                  <c:v>1.0</c:v>
                </c:pt>
                <c:pt idx="64">
                  <c:v>1.0</c:v>
                </c:pt>
                <c:pt idx="65">
                  <c:v>2.0</c:v>
                </c:pt>
                <c:pt idx="66">
                  <c:v>1.0</c:v>
                </c:pt>
                <c:pt idx="67">
                  <c:v>1.0</c:v>
                </c:pt>
                <c:pt idx="68">
                  <c:v>2.0</c:v>
                </c:pt>
                <c:pt idx="69">
                  <c:v>0.0</c:v>
                </c:pt>
                <c:pt idx="70">
                  <c:v>1.0</c:v>
                </c:pt>
                <c:pt idx="71">
                  <c:v>0.0</c:v>
                </c:pt>
                <c:pt idx="72">
                  <c:v>2.0</c:v>
                </c:pt>
                <c:pt idx="73">
                  <c:v>1.0</c:v>
                </c:pt>
                <c:pt idx="74">
                  <c:v>1.0</c:v>
                </c:pt>
                <c:pt idx="75">
                  <c:v>2.0</c:v>
                </c:pt>
                <c:pt idx="76">
                  <c:v>1.0</c:v>
                </c:pt>
                <c:pt idx="77">
                  <c:v>0.0</c:v>
                </c:pt>
                <c:pt idx="78">
                  <c:v>1.0</c:v>
                </c:pt>
                <c:pt idx="79">
                  <c:v>0.0</c:v>
                </c:pt>
                <c:pt idx="80">
                  <c:v>1.0</c:v>
                </c:pt>
                <c:pt idx="81">
                  <c:v>2.0</c:v>
                </c:pt>
                <c:pt idx="82">
                  <c:v>2.0</c:v>
                </c:pt>
                <c:pt idx="83">
                  <c:v>2.0</c:v>
                </c:pt>
                <c:pt idx="84">
                  <c:v>1.0</c:v>
                </c:pt>
                <c:pt idx="85">
                  <c:v>1.0</c:v>
                </c:pt>
                <c:pt idx="86">
                  <c:v>1.0</c:v>
                </c:pt>
                <c:pt idx="87">
                  <c:v>0.0</c:v>
                </c:pt>
                <c:pt idx="88">
                  <c:v>1.0</c:v>
                </c:pt>
                <c:pt idx="89">
                  <c:v>0.0</c:v>
                </c:pt>
                <c:pt idx="90">
                  <c:v>1.0</c:v>
                </c:pt>
                <c:pt idx="91">
                  <c:v>0.0</c:v>
                </c:pt>
                <c:pt idx="92">
                  <c:v>1.0</c:v>
                </c:pt>
                <c:pt idx="93">
                  <c:v>0.0</c:v>
                </c:pt>
                <c:pt idx="94">
                  <c:v>1.0</c:v>
                </c:pt>
                <c:pt idx="95">
                  <c:v>1.0</c:v>
                </c:pt>
                <c:pt idx="96">
                  <c:v>2.0</c:v>
                </c:pt>
                <c:pt idx="97">
                  <c:v>0.0</c:v>
                </c:pt>
                <c:pt idx="98">
                  <c:v>1.0</c:v>
                </c:pt>
                <c:pt idx="99">
                  <c:v>1.0</c:v>
                </c:pt>
                <c:pt idx="100">
                  <c:v>0.0</c:v>
                </c:pt>
                <c:pt idx="101">
                  <c:v>1.0</c:v>
                </c:pt>
                <c:pt idx="102">
                  <c:v>1.0</c:v>
                </c:pt>
                <c:pt idx="103">
                  <c:v>0.0</c:v>
                </c:pt>
                <c:pt idx="104">
                  <c:v>1.0</c:v>
                </c:pt>
                <c:pt idx="105">
                  <c:v>1.0</c:v>
                </c:pt>
                <c:pt idx="106">
                  <c:v>0.0</c:v>
                </c:pt>
                <c:pt idx="107">
                  <c:v>1.0</c:v>
                </c:pt>
                <c:pt idx="108">
                  <c:v>0.0</c:v>
                </c:pt>
                <c:pt idx="109">
                  <c:v>1.0</c:v>
                </c:pt>
                <c:pt idx="110">
                  <c:v>0.0</c:v>
                </c:pt>
                <c:pt idx="111">
                  <c:v>1.0</c:v>
                </c:pt>
                <c:pt idx="112">
                  <c:v>1.0</c:v>
                </c:pt>
                <c:pt idx="113">
                  <c:v>1.0</c:v>
                </c:pt>
                <c:pt idx="114">
                  <c:v>0.0</c:v>
                </c:pt>
                <c:pt idx="115">
                  <c:v>1.0</c:v>
                </c:pt>
                <c:pt idx="116">
                  <c:v>2.0</c:v>
                </c:pt>
                <c:pt idx="117">
                  <c:v>0.0</c:v>
                </c:pt>
                <c:pt idx="118">
                  <c:v>1.0</c:v>
                </c:pt>
                <c:pt idx="119">
                  <c:v>1.0</c:v>
                </c:pt>
                <c:pt idx="120">
                  <c:v>0.0</c:v>
                </c:pt>
                <c:pt idx="121">
                  <c:v>0.0</c:v>
                </c:pt>
                <c:pt idx="122">
                  <c:v>1.0</c:v>
                </c:pt>
                <c:pt idx="123">
                  <c:v>0.0</c:v>
                </c:pt>
                <c:pt idx="124">
                  <c:v>1.0</c:v>
                </c:pt>
                <c:pt idx="125">
                  <c:v>1.0</c:v>
                </c:pt>
                <c:pt idx="126">
                  <c:v>1.0</c:v>
                </c:pt>
                <c:pt idx="127">
                  <c:v>0.0</c:v>
                </c:pt>
                <c:pt idx="128">
                  <c:v>0.0</c:v>
                </c:pt>
                <c:pt idx="129">
                  <c:v>1.0</c:v>
                </c:pt>
                <c:pt idx="130">
                  <c:v>2.0</c:v>
                </c:pt>
                <c:pt idx="131">
                  <c:v>1.0</c:v>
                </c:pt>
                <c:pt idx="132">
                  <c:v>2.0</c:v>
                </c:pt>
                <c:pt idx="133">
                  <c:v>1.0</c:v>
                </c:pt>
                <c:pt idx="134">
                  <c:v>0.0</c:v>
                </c:pt>
                <c:pt idx="135">
                  <c:v>1.0</c:v>
                </c:pt>
                <c:pt idx="136">
                  <c:v>1.0</c:v>
                </c:pt>
                <c:pt idx="137">
                  <c:v>0.0</c:v>
                </c:pt>
                <c:pt idx="138">
                  <c:v>1.0</c:v>
                </c:pt>
                <c:pt idx="139">
                  <c:v>1.0</c:v>
                </c:pt>
                <c:pt idx="140">
                  <c:v>1.0</c:v>
                </c:pt>
                <c:pt idx="141">
                  <c:v>2.0</c:v>
                </c:pt>
                <c:pt idx="142">
                  <c:v>1.0</c:v>
                </c:pt>
                <c:pt idx="143">
                  <c:v>2.0</c:v>
                </c:pt>
                <c:pt idx="144">
                  <c:v>2.0</c:v>
                </c:pt>
                <c:pt idx="145">
                  <c:v>1.0</c:v>
                </c:pt>
                <c:pt idx="146">
                  <c:v>1.0</c:v>
                </c:pt>
                <c:pt idx="147">
                  <c:v>1.0</c:v>
                </c:pt>
                <c:pt idx="148">
                  <c:v>1.0</c:v>
                </c:pt>
                <c:pt idx="149">
                  <c:v>1.0</c:v>
                </c:pt>
                <c:pt idx="150">
                  <c:v>0.0</c:v>
                </c:pt>
                <c:pt idx="151">
                  <c:v>1.0</c:v>
                </c:pt>
                <c:pt idx="152">
                  <c:v>0.0</c:v>
                </c:pt>
                <c:pt idx="153">
                  <c:v>1.0</c:v>
                </c:pt>
                <c:pt idx="154">
                  <c:v>0.0</c:v>
                </c:pt>
                <c:pt idx="155">
                  <c:v>0.0</c:v>
                </c:pt>
                <c:pt idx="156">
                  <c:v>1.0</c:v>
                </c:pt>
                <c:pt idx="157">
                  <c:v>1.0</c:v>
                </c:pt>
                <c:pt idx="158">
                  <c:v>2.0</c:v>
                </c:pt>
                <c:pt idx="159">
                  <c:v>1.0</c:v>
                </c:pt>
                <c:pt idx="160">
                  <c:v>0.0</c:v>
                </c:pt>
                <c:pt idx="161">
                  <c:v>1.0</c:v>
                </c:pt>
                <c:pt idx="162">
                  <c:v>0.0</c:v>
                </c:pt>
                <c:pt idx="163">
                  <c:v>2.0</c:v>
                </c:pt>
                <c:pt idx="164">
                  <c:v>0.0</c:v>
                </c:pt>
                <c:pt idx="165">
                  <c:v>1.0</c:v>
                </c:pt>
                <c:pt idx="166">
                  <c:v>1.0</c:v>
                </c:pt>
                <c:pt idx="167">
                  <c:v>0.0</c:v>
                </c:pt>
                <c:pt idx="168">
                  <c:v>1.0</c:v>
                </c:pt>
                <c:pt idx="169">
                  <c:v>0.0</c:v>
                </c:pt>
                <c:pt idx="170">
                  <c:v>1.0</c:v>
                </c:pt>
                <c:pt idx="171">
                  <c:v>1.0</c:v>
                </c:pt>
                <c:pt idx="172">
                  <c:v>1.0</c:v>
                </c:pt>
                <c:pt idx="173">
                  <c:v>1.0</c:v>
                </c:pt>
              </c:numCache>
            </c:numRef>
          </c:val>
        </c:ser>
        <c:ser>
          <c:idx val="17"/>
          <c:order val="17"/>
          <c:tx>
            <c:strRef>
              <c:f>'full indicators'!$V$570</c:f>
              <c:strCache>
                <c:ptCount val="1"/>
                <c:pt idx="0">
                  <c:v>Cohesive</c:v>
                </c:pt>
              </c:strCache>
            </c:strRef>
          </c:tx>
          <c:invertIfNegative val="0"/>
          <c:cat>
            <c:multiLvlStrRef>
              <c:f>'full indicators'!$C$571:$D$744</c:f>
              <c:multiLvlStrCache>
                <c:ptCount val="174"/>
                <c:lvl>
                  <c:pt idx="0">
                    <c:v>8:49:18 PM</c:v>
                  </c:pt>
                  <c:pt idx="1">
                    <c:v>8:19:22 PM</c:v>
                  </c:pt>
                  <c:pt idx="2">
                    <c:v>2:33:33 PM</c:v>
                  </c:pt>
                  <c:pt idx="3">
                    <c:v>2:44:08 PM</c:v>
                  </c:pt>
                  <c:pt idx="4">
                    <c:v>3:35:54 PM</c:v>
                  </c:pt>
                  <c:pt idx="5">
                    <c:v>10:08:13 PM</c:v>
                  </c:pt>
                  <c:pt idx="6">
                    <c:v>10:08:49 PM</c:v>
                  </c:pt>
                  <c:pt idx="7">
                    <c:v>10:08:54 PM</c:v>
                  </c:pt>
                  <c:pt idx="8">
                    <c:v>10:09:34 PM</c:v>
                  </c:pt>
                  <c:pt idx="9">
                    <c:v>10:09:49 PM</c:v>
                  </c:pt>
                  <c:pt idx="10">
                    <c:v>10:11:27 PM</c:v>
                  </c:pt>
                  <c:pt idx="11">
                    <c:v>10:11:40 PM</c:v>
                  </c:pt>
                  <c:pt idx="12">
                    <c:v>10:11:49 PM</c:v>
                  </c:pt>
                  <c:pt idx="13">
                    <c:v>10:12:18 PM</c:v>
                  </c:pt>
                  <c:pt idx="14">
                    <c:v>10:12:40 PM</c:v>
                  </c:pt>
                  <c:pt idx="15">
                    <c:v>10:12:52 PM</c:v>
                  </c:pt>
                  <c:pt idx="16">
                    <c:v>10:13:08 PM</c:v>
                  </c:pt>
                  <c:pt idx="17">
                    <c:v>10:13:16 PM</c:v>
                  </c:pt>
                  <c:pt idx="18">
                    <c:v>10:13:18 PM</c:v>
                  </c:pt>
                  <c:pt idx="19">
                    <c:v>10:13:37 PM</c:v>
                  </c:pt>
                  <c:pt idx="20">
                    <c:v>10:13:39 PM</c:v>
                  </c:pt>
                  <c:pt idx="21">
                    <c:v>10:14:22 PM</c:v>
                  </c:pt>
                  <c:pt idx="22">
                    <c:v>10:15:12 PM</c:v>
                  </c:pt>
                  <c:pt idx="23">
                    <c:v>10:15:56 PM</c:v>
                  </c:pt>
                  <c:pt idx="24">
                    <c:v>10:16:24 PM</c:v>
                  </c:pt>
                  <c:pt idx="25">
                    <c:v>10:16:49 PM</c:v>
                  </c:pt>
                  <c:pt idx="26">
                    <c:v>10:17:51 PM</c:v>
                  </c:pt>
                  <c:pt idx="27">
                    <c:v>10:18:46 PM</c:v>
                  </c:pt>
                  <c:pt idx="28">
                    <c:v>10:19:18 PM</c:v>
                  </c:pt>
                  <c:pt idx="29">
                    <c:v>10:19:21 PM</c:v>
                  </c:pt>
                  <c:pt idx="30">
                    <c:v>10:19:35 PM</c:v>
                  </c:pt>
                  <c:pt idx="31">
                    <c:v>10:20:14 PM</c:v>
                  </c:pt>
                  <c:pt idx="32">
                    <c:v>10:22:33 PM</c:v>
                  </c:pt>
                  <c:pt idx="33">
                    <c:v>10:22:44 PM</c:v>
                  </c:pt>
                  <c:pt idx="34">
                    <c:v>10:22:53 PM</c:v>
                  </c:pt>
                  <c:pt idx="35">
                    <c:v>10:22:57 PM</c:v>
                  </c:pt>
                  <c:pt idx="36">
                    <c:v>10:26:03 PM</c:v>
                  </c:pt>
                  <c:pt idx="37">
                    <c:v>10:26:32 PM</c:v>
                  </c:pt>
                  <c:pt idx="38">
                    <c:v>10:26:56 PM</c:v>
                  </c:pt>
                  <c:pt idx="39">
                    <c:v>10:27:14 PM</c:v>
                  </c:pt>
                  <c:pt idx="40">
                    <c:v>10:27:17 PM</c:v>
                  </c:pt>
                  <c:pt idx="41">
                    <c:v>10:27:25 PM</c:v>
                  </c:pt>
                  <c:pt idx="42">
                    <c:v>10:28:00 PM</c:v>
                  </c:pt>
                  <c:pt idx="43">
                    <c:v>10:28:00 PM</c:v>
                  </c:pt>
                  <c:pt idx="44">
                    <c:v>10:28:13 PM</c:v>
                  </c:pt>
                  <c:pt idx="45">
                    <c:v>10:28:27 PM</c:v>
                  </c:pt>
                  <c:pt idx="46">
                    <c:v>10:28:36 PM</c:v>
                  </c:pt>
                  <c:pt idx="47">
                    <c:v>10:28:42 PM</c:v>
                  </c:pt>
                  <c:pt idx="48">
                    <c:v>10:28:51 PM</c:v>
                  </c:pt>
                  <c:pt idx="49">
                    <c:v>10:29:46 PM</c:v>
                  </c:pt>
                  <c:pt idx="50">
                    <c:v>10:30:13 PM</c:v>
                  </c:pt>
                  <c:pt idx="51">
                    <c:v>10:30:44 PM</c:v>
                  </c:pt>
                  <c:pt idx="52">
                    <c:v>11:31:30 PM</c:v>
                  </c:pt>
                  <c:pt idx="53">
                    <c:v>1:56:42 PM</c:v>
                  </c:pt>
                  <c:pt idx="54">
                    <c:v>1:56:55 PM</c:v>
                  </c:pt>
                  <c:pt idx="55">
                    <c:v>1:59:12 PM</c:v>
                  </c:pt>
                  <c:pt idx="56">
                    <c:v>1:59:33 PM</c:v>
                  </c:pt>
                  <c:pt idx="57">
                    <c:v>3:16:23 PM</c:v>
                  </c:pt>
                  <c:pt idx="58">
                    <c:v>3:30:01 PM</c:v>
                  </c:pt>
                  <c:pt idx="59">
                    <c:v>3:30:20 PM</c:v>
                  </c:pt>
                  <c:pt idx="60">
                    <c:v>3:59:08 PM</c:v>
                  </c:pt>
                  <c:pt idx="61">
                    <c:v>9:37:07 PM</c:v>
                  </c:pt>
                  <c:pt idx="62">
                    <c:v>9:37:21 PM</c:v>
                  </c:pt>
                  <c:pt idx="63">
                    <c:v>9:38:11 PM</c:v>
                  </c:pt>
                  <c:pt idx="64">
                    <c:v>9:38:51 PM</c:v>
                  </c:pt>
                  <c:pt idx="65">
                    <c:v>9:39:14 PM</c:v>
                  </c:pt>
                  <c:pt idx="66">
                    <c:v>9:39:20 PM</c:v>
                  </c:pt>
                  <c:pt idx="67">
                    <c:v>9:39:58 PM</c:v>
                  </c:pt>
                  <c:pt idx="68">
                    <c:v>9:40:20 PM</c:v>
                  </c:pt>
                  <c:pt idx="69">
                    <c:v>9:40:45 PM</c:v>
                  </c:pt>
                  <c:pt idx="70">
                    <c:v>9:41:03 PM</c:v>
                  </c:pt>
                  <c:pt idx="71">
                    <c:v>9:43:40 PM</c:v>
                  </c:pt>
                  <c:pt idx="72">
                    <c:v>9:44:14 PM</c:v>
                  </c:pt>
                  <c:pt idx="73">
                    <c:v>9:44:18 PM</c:v>
                  </c:pt>
                  <c:pt idx="74">
                    <c:v>9:44:26 PM</c:v>
                  </c:pt>
                  <c:pt idx="75">
                    <c:v>9:44:49 PM</c:v>
                  </c:pt>
                  <c:pt idx="76">
                    <c:v>9:46:59 PM</c:v>
                  </c:pt>
                  <c:pt idx="77">
                    <c:v>9:47:45 PM</c:v>
                  </c:pt>
                  <c:pt idx="78">
                    <c:v>9:47:49 PM</c:v>
                  </c:pt>
                  <c:pt idx="79">
                    <c:v>9:48:10 PM</c:v>
                  </c:pt>
                  <c:pt idx="80">
                    <c:v>9:48:48 PM</c:v>
                  </c:pt>
                  <c:pt idx="81">
                    <c:v>9:49:02 PM</c:v>
                  </c:pt>
                  <c:pt idx="82">
                    <c:v>9:49:37 PM</c:v>
                  </c:pt>
                  <c:pt idx="83">
                    <c:v>9:53:12 PM</c:v>
                  </c:pt>
                  <c:pt idx="84">
                    <c:v>9:57:53 PM</c:v>
                  </c:pt>
                  <c:pt idx="85">
                    <c:v>9:58:30 PM</c:v>
                  </c:pt>
                  <c:pt idx="86">
                    <c:v>9:58:52 PM</c:v>
                  </c:pt>
                  <c:pt idx="87">
                    <c:v>9:59:02 PM</c:v>
                  </c:pt>
                  <c:pt idx="88">
                    <c:v>10:05:17 PM</c:v>
                  </c:pt>
                  <c:pt idx="89">
                    <c:v>12:41:42 PM</c:v>
                  </c:pt>
                  <c:pt idx="90">
                    <c:v>12:42:06 PM</c:v>
                  </c:pt>
                  <c:pt idx="91">
                    <c:v>3:53:57 PM</c:v>
                  </c:pt>
                  <c:pt idx="92">
                    <c:v>3:54:17 PM</c:v>
                  </c:pt>
                  <c:pt idx="93">
                    <c:v>9:28:26 PM</c:v>
                  </c:pt>
                  <c:pt idx="94">
                    <c:v>9:28:42 PM</c:v>
                  </c:pt>
                  <c:pt idx="95">
                    <c:v>9:29:00 PM</c:v>
                  </c:pt>
                  <c:pt idx="96">
                    <c:v>10:07:53 PM</c:v>
                  </c:pt>
                  <c:pt idx="97">
                    <c:v>10:12:26 PM</c:v>
                  </c:pt>
                  <c:pt idx="98">
                    <c:v>10:13:03 PM</c:v>
                  </c:pt>
                  <c:pt idx="99">
                    <c:v>10:13:55 PM</c:v>
                  </c:pt>
                  <c:pt idx="100">
                    <c:v>10:14:29 PM</c:v>
                  </c:pt>
                  <c:pt idx="101">
                    <c:v>10:20:44 PM</c:v>
                  </c:pt>
                  <c:pt idx="102">
                    <c:v>2:34:21 PM</c:v>
                  </c:pt>
                  <c:pt idx="103">
                    <c:v>2:56:33 PM</c:v>
                  </c:pt>
                  <c:pt idx="104">
                    <c:v>2:57:05 PM</c:v>
                  </c:pt>
                  <c:pt idx="105">
                    <c:v>2:57:48 PM</c:v>
                  </c:pt>
                  <c:pt idx="106">
                    <c:v>2:57:59 PM</c:v>
                  </c:pt>
                  <c:pt idx="107">
                    <c:v>2:58:17 PM</c:v>
                  </c:pt>
                  <c:pt idx="108">
                    <c:v>2:58:31 PM</c:v>
                  </c:pt>
                  <c:pt idx="109">
                    <c:v>2:58:38 PM</c:v>
                  </c:pt>
                  <c:pt idx="110">
                    <c:v>2:58:58 PM</c:v>
                  </c:pt>
                  <c:pt idx="111">
                    <c:v>2:59:10 PM</c:v>
                  </c:pt>
                  <c:pt idx="112">
                    <c:v>2:59:18 PM</c:v>
                  </c:pt>
                  <c:pt idx="113">
                    <c:v>2:59:52 PM</c:v>
                  </c:pt>
                  <c:pt idx="114">
                    <c:v>3:00:30 PM</c:v>
                  </c:pt>
                  <c:pt idx="115">
                    <c:v>3:00:48 PM</c:v>
                  </c:pt>
                  <c:pt idx="116">
                    <c:v>3:00:58 PM</c:v>
                  </c:pt>
                  <c:pt idx="117">
                    <c:v>3:03:02 PM</c:v>
                  </c:pt>
                  <c:pt idx="118">
                    <c:v>3:03:19 PM</c:v>
                  </c:pt>
                  <c:pt idx="119">
                    <c:v>3:03:43 PM</c:v>
                  </c:pt>
                  <c:pt idx="120">
                    <c:v>3:04:46 PM</c:v>
                  </c:pt>
                  <c:pt idx="121">
                    <c:v>3:05:06 PM</c:v>
                  </c:pt>
                  <c:pt idx="122">
                    <c:v>3:05:13 PM</c:v>
                  </c:pt>
                  <c:pt idx="123">
                    <c:v>3:05:31 PM</c:v>
                  </c:pt>
                  <c:pt idx="124">
                    <c:v>3:06:11 PM</c:v>
                  </c:pt>
                  <c:pt idx="125">
                    <c:v>3:06:31 PM</c:v>
                  </c:pt>
                  <c:pt idx="126">
                    <c:v>3:06:41 PM</c:v>
                  </c:pt>
                  <c:pt idx="127">
                    <c:v>3:20:50 PM</c:v>
                  </c:pt>
                  <c:pt idx="128">
                    <c:v>3:20:52 PM</c:v>
                  </c:pt>
                  <c:pt idx="129">
                    <c:v>3:26:05 PM</c:v>
                  </c:pt>
                  <c:pt idx="130">
                    <c:v>3:26:15 PM</c:v>
                  </c:pt>
                  <c:pt idx="131">
                    <c:v>3:31:23 PM</c:v>
                  </c:pt>
                  <c:pt idx="132">
                    <c:v>3:31:50 PM</c:v>
                  </c:pt>
                  <c:pt idx="133">
                    <c:v>3:33:19 PM</c:v>
                  </c:pt>
                  <c:pt idx="134">
                    <c:v>3:33:39 PM</c:v>
                  </c:pt>
                  <c:pt idx="135">
                    <c:v>4:22:37 PM</c:v>
                  </c:pt>
                  <c:pt idx="136">
                    <c:v>10:06:19 PM</c:v>
                  </c:pt>
                  <c:pt idx="137">
                    <c:v>8:25:18 AM</c:v>
                  </c:pt>
                  <c:pt idx="138">
                    <c:v>8:25:36 AM</c:v>
                  </c:pt>
                  <c:pt idx="139">
                    <c:v>8:26:11 AM</c:v>
                  </c:pt>
                  <c:pt idx="140">
                    <c:v>8:27:59 AM</c:v>
                  </c:pt>
                  <c:pt idx="141">
                    <c:v>8:35:38 AM</c:v>
                  </c:pt>
                  <c:pt idx="142">
                    <c:v>8:35:42 AM</c:v>
                  </c:pt>
                  <c:pt idx="143">
                    <c:v>8:36:24 AM</c:v>
                  </c:pt>
                  <c:pt idx="144">
                    <c:v>8:36:41 AM</c:v>
                  </c:pt>
                  <c:pt idx="145">
                    <c:v>8:37:00 AM</c:v>
                  </c:pt>
                  <c:pt idx="146">
                    <c:v>8:37:11 AM</c:v>
                  </c:pt>
                  <c:pt idx="147">
                    <c:v>8:37:15 AM</c:v>
                  </c:pt>
                  <c:pt idx="148">
                    <c:v>8:37:30 AM</c:v>
                  </c:pt>
                  <c:pt idx="149">
                    <c:v>8:37:52 AM</c:v>
                  </c:pt>
                  <c:pt idx="150">
                    <c:v>8:38:16 AM</c:v>
                  </c:pt>
                  <c:pt idx="151">
                    <c:v>8:38:21 AM</c:v>
                  </c:pt>
                  <c:pt idx="152">
                    <c:v>8:38:45 AM</c:v>
                  </c:pt>
                  <c:pt idx="153">
                    <c:v>8:39:02 AM</c:v>
                  </c:pt>
                  <c:pt idx="154">
                    <c:v>8:39:29 AM</c:v>
                  </c:pt>
                  <c:pt idx="155">
                    <c:v>8:39:54 AM</c:v>
                  </c:pt>
                  <c:pt idx="156">
                    <c:v>8:40:38 AM</c:v>
                  </c:pt>
                  <c:pt idx="157">
                    <c:v>8:40:51 AM</c:v>
                  </c:pt>
                  <c:pt idx="158">
                    <c:v>8:46:30 AM</c:v>
                  </c:pt>
                  <c:pt idx="159">
                    <c:v>8:49:30 AM</c:v>
                  </c:pt>
                  <c:pt idx="160">
                    <c:v>9:35:30 AM</c:v>
                  </c:pt>
                  <c:pt idx="161">
                    <c:v>10:34:15 AM</c:v>
                  </c:pt>
                  <c:pt idx="162">
                    <c:v>10:34:25 AM</c:v>
                  </c:pt>
                  <c:pt idx="163">
                    <c:v>10:34:43 AM</c:v>
                  </c:pt>
                  <c:pt idx="164">
                    <c:v>10:35:05 AM</c:v>
                  </c:pt>
                  <c:pt idx="165">
                    <c:v>10:35:23 AM</c:v>
                  </c:pt>
                  <c:pt idx="166">
                    <c:v>10:35:41 AM</c:v>
                  </c:pt>
                  <c:pt idx="167">
                    <c:v>10:36:05 AM</c:v>
                  </c:pt>
                  <c:pt idx="168">
                    <c:v>10:36:42 AM</c:v>
                  </c:pt>
                  <c:pt idx="169">
                    <c:v>10:37:38 AM</c:v>
                  </c:pt>
                  <c:pt idx="170">
                    <c:v>11:07:33 AM</c:v>
                  </c:pt>
                  <c:pt idx="171">
                    <c:v>11:20:31 AM</c:v>
                  </c:pt>
                  <c:pt idx="172">
                    <c:v>2:09:03 PM</c:v>
                  </c:pt>
                  <c:pt idx="173">
                    <c:v>2:13:05 PM</c:v>
                  </c:pt>
                </c:lvl>
                <c:lvl>
                  <c:pt idx="0">
                    <c:v>17-06-10</c:v>
                  </c:pt>
                  <c:pt idx="1">
                    <c:v>17-06-15</c:v>
                  </c:pt>
                  <c:pt idx="2">
                    <c:v>17-06-16</c:v>
                  </c:pt>
                  <c:pt idx="3">
                    <c:v>17-06-16</c:v>
                  </c:pt>
                  <c:pt idx="4">
                    <c:v>17-06-16</c:v>
                  </c:pt>
                  <c:pt idx="5">
                    <c:v>17-06-16</c:v>
                  </c:pt>
                  <c:pt idx="6">
                    <c:v>17-06-16</c:v>
                  </c:pt>
                  <c:pt idx="7">
                    <c:v>17-06-16</c:v>
                  </c:pt>
                  <c:pt idx="8">
                    <c:v>17-06-16</c:v>
                  </c:pt>
                  <c:pt idx="9">
                    <c:v>17-06-16</c:v>
                  </c:pt>
                  <c:pt idx="10">
                    <c:v>17-06-16</c:v>
                  </c:pt>
                  <c:pt idx="11">
                    <c:v>17-06-16</c:v>
                  </c:pt>
                  <c:pt idx="12">
                    <c:v>17-06-16</c:v>
                  </c:pt>
                  <c:pt idx="13">
                    <c:v>17-06-16</c:v>
                  </c:pt>
                  <c:pt idx="14">
                    <c:v>17-06-16</c:v>
                  </c:pt>
                  <c:pt idx="15">
                    <c:v>17-06-16</c:v>
                  </c:pt>
                  <c:pt idx="16">
                    <c:v>17-06-16</c:v>
                  </c:pt>
                  <c:pt idx="17">
                    <c:v>17-06-16</c:v>
                  </c:pt>
                  <c:pt idx="18">
                    <c:v>17-06-16</c:v>
                  </c:pt>
                  <c:pt idx="19">
                    <c:v>17-06-16</c:v>
                  </c:pt>
                  <c:pt idx="20">
                    <c:v>17-06-16</c:v>
                  </c:pt>
                  <c:pt idx="21">
                    <c:v>17-06-16</c:v>
                  </c:pt>
                  <c:pt idx="22">
                    <c:v>17-06-16</c:v>
                  </c:pt>
                  <c:pt idx="23">
                    <c:v>17-06-16</c:v>
                  </c:pt>
                  <c:pt idx="24">
                    <c:v>17-06-16</c:v>
                  </c:pt>
                  <c:pt idx="25">
                    <c:v>17-06-16</c:v>
                  </c:pt>
                  <c:pt idx="26">
                    <c:v>17-06-16</c:v>
                  </c:pt>
                  <c:pt idx="27">
                    <c:v>17-06-16</c:v>
                  </c:pt>
                  <c:pt idx="28">
                    <c:v>17-06-16</c:v>
                  </c:pt>
                  <c:pt idx="29">
                    <c:v>17-06-16</c:v>
                  </c:pt>
                  <c:pt idx="30">
                    <c:v>17-06-16</c:v>
                  </c:pt>
                  <c:pt idx="31">
                    <c:v>17-06-16</c:v>
                  </c:pt>
                  <c:pt idx="32">
                    <c:v>17-06-16</c:v>
                  </c:pt>
                  <c:pt idx="33">
                    <c:v>17-06-16</c:v>
                  </c:pt>
                  <c:pt idx="34">
                    <c:v>17-06-16</c:v>
                  </c:pt>
                  <c:pt idx="35">
                    <c:v>17-06-16</c:v>
                  </c:pt>
                  <c:pt idx="36">
                    <c:v>17-06-16</c:v>
                  </c:pt>
                  <c:pt idx="37">
                    <c:v>17-06-16</c:v>
                  </c:pt>
                  <c:pt idx="38">
                    <c:v>17-06-16</c:v>
                  </c:pt>
                  <c:pt idx="39">
                    <c:v>17-06-16</c:v>
                  </c:pt>
                  <c:pt idx="40">
                    <c:v>17-06-16</c:v>
                  </c:pt>
                  <c:pt idx="41">
                    <c:v>17-06-16</c:v>
                  </c:pt>
                  <c:pt idx="42">
                    <c:v>17-06-16</c:v>
                  </c:pt>
                  <c:pt idx="43">
                    <c:v>17-06-16</c:v>
                  </c:pt>
                  <c:pt idx="44">
                    <c:v>17-06-16</c:v>
                  </c:pt>
                  <c:pt idx="45">
                    <c:v>17-06-16</c:v>
                  </c:pt>
                  <c:pt idx="46">
                    <c:v>17-06-16</c:v>
                  </c:pt>
                  <c:pt idx="47">
                    <c:v>17-06-16</c:v>
                  </c:pt>
                  <c:pt idx="48">
                    <c:v>17-06-16</c:v>
                  </c:pt>
                  <c:pt idx="49">
                    <c:v>17-06-16</c:v>
                  </c:pt>
                  <c:pt idx="50">
                    <c:v>17-06-16</c:v>
                  </c:pt>
                  <c:pt idx="51">
                    <c:v>17-06-16</c:v>
                  </c:pt>
                  <c:pt idx="52">
                    <c:v>17-06-16</c:v>
                  </c:pt>
                  <c:pt idx="53">
                    <c:v>17-06-19</c:v>
                  </c:pt>
                  <c:pt idx="54">
                    <c:v>17-06-19</c:v>
                  </c:pt>
                  <c:pt idx="55">
                    <c:v>17-06-19</c:v>
                  </c:pt>
                  <c:pt idx="56">
                    <c:v>17-06-19</c:v>
                  </c:pt>
                  <c:pt idx="57">
                    <c:v>17-06-19</c:v>
                  </c:pt>
                  <c:pt idx="58">
                    <c:v>17-06-19</c:v>
                  </c:pt>
                  <c:pt idx="59">
                    <c:v>17-06-19</c:v>
                  </c:pt>
                  <c:pt idx="60">
                    <c:v>17-06-19</c:v>
                  </c:pt>
                  <c:pt idx="61">
                    <c:v>17-06-19</c:v>
                  </c:pt>
                  <c:pt idx="62">
                    <c:v>17-06-19</c:v>
                  </c:pt>
                  <c:pt idx="63">
                    <c:v>17-06-19</c:v>
                  </c:pt>
                  <c:pt idx="64">
                    <c:v>17-06-19</c:v>
                  </c:pt>
                  <c:pt idx="65">
                    <c:v>17-06-19</c:v>
                  </c:pt>
                  <c:pt idx="66">
                    <c:v>17-06-19</c:v>
                  </c:pt>
                  <c:pt idx="67">
                    <c:v>17-06-19</c:v>
                  </c:pt>
                  <c:pt idx="68">
                    <c:v>17-06-19</c:v>
                  </c:pt>
                  <c:pt idx="69">
                    <c:v>17-06-19</c:v>
                  </c:pt>
                  <c:pt idx="70">
                    <c:v>17-06-19</c:v>
                  </c:pt>
                  <c:pt idx="71">
                    <c:v>17-06-19</c:v>
                  </c:pt>
                  <c:pt idx="72">
                    <c:v>17-06-19</c:v>
                  </c:pt>
                  <c:pt idx="73">
                    <c:v>17-06-19</c:v>
                  </c:pt>
                  <c:pt idx="74">
                    <c:v>17-06-19</c:v>
                  </c:pt>
                  <c:pt idx="75">
                    <c:v>17-06-19</c:v>
                  </c:pt>
                  <c:pt idx="76">
                    <c:v>17-06-19</c:v>
                  </c:pt>
                  <c:pt idx="77">
                    <c:v>17-06-19</c:v>
                  </c:pt>
                  <c:pt idx="78">
                    <c:v>17-06-19</c:v>
                  </c:pt>
                  <c:pt idx="79">
                    <c:v>17-06-19</c:v>
                  </c:pt>
                  <c:pt idx="80">
                    <c:v>17-06-19</c:v>
                  </c:pt>
                  <c:pt idx="81">
                    <c:v>17-06-19</c:v>
                  </c:pt>
                  <c:pt idx="82">
                    <c:v>17-06-19</c:v>
                  </c:pt>
                  <c:pt idx="83">
                    <c:v>17-06-19</c:v>
                  </c:pt>
                  <c:pt idx="84">
                    <c:v>17-06-19</c:v>
                  </c:pt>
                  <c:pt idx="85">
                    <c:v>17-06-19</c:v>
                  </c:pt>
                  <c:pt idx="86">
                    <c:v>17-06-19</c:v>
                  </c:pt>
                  <c:pt idx="87">
                    <c:v>17-06-19</c:v>
                  </c:pt>
                  <c:pt idx="88">
                    <c:v>17-06-19</c:v>
                  </c:pt>
                  <c:pt idx="89">
                    <c:v>17-06-24</c:v>
                  </c:pt>
                  <c:pt idx="90">
                    <c:v>17-06-24</c:v>
                  </c:pt>
                  <c:pt idx="91">
                    <c:v>17-06-24</c:v>
                  </c:pt>
                  <c:pt idx="92">
                    <c:v>17-06-24</c:v>
                  </c:pt>
                  <c:pt idx="93">
                    <c:v>17-06-24</c:v>
                  </c:pt>
                  <c:pt idx="94">
                    <c:v>17-06-24</c:v>
                  </c:pt>
                  <c:pt idx="95">
                    <c:v>17-06-24</c:v>
                  </c:pt>
                  <c:pt idx="96">
                    <c:v>17-06-24</c:v>
                  </c:pt>
                  <c:pt idx="97">
                    <c:v>17-06-24</c:v>
                  </c:pt>
                  <c:pt idx="98">
                    <c:v>17-06-24</c:v>
                  </c:pt>
                  <c:pt idx="99">
                    <c:v>17-06-24</c:v>
                  </c:pt>
                  <c:pt idx="100">
                    <c:v>17-06-24</c:v>
                  </c:pt>
                  <c:pt idx="101">
                    <c:v>17-06-24</c:v>
                  </c:pt>
                  <c:pt idx="102">
                    <c:v>17-06-27</c:v>
                  </c:pt>
                  <c:pt idx="103">
                    <c:v>17-06-27</c:v>
                  </c:pt>
                  <c:pt idx="104">
                    <c:v>17-06-27</c:v>
                  </c:pt>
                  <c:pt idx="105">
                    <c:v>17-06-27</c:v>
                  </c:pt>
                  <c:pt idx="106">
                    <c:v>17-06-27</c:v>
                  </c:pt>
                  <c:pt idx="107">
                    <c:v>17-06-27</c:v>
                  </c:pt>
                  <c:pt idx="108">
                    <c:v>17-06-27</c:v>
                  </c:pt>
                  <c:pt idx="109">
                    <c:v>17-06-27</c:v>
                  </c:pt>
                  <c:pt idx="110">
                    <c:v>17-06-27</c:v>
                  </c:pt>
                  <c:pt idx="111">
                    <c:v>17-06-27</c:v>
                  </c:pt>
                  <c:pt idx="112">
                    <c:v>17-06-27</c:v>
                  </c:pt>
                  <c:pt idx="113">
                    <c:v>17-06-27</c:v>
                  </c:pt>
                  <c:pt idx="114">
                    <c:v>17-06-27</c:v>
                  </c:pt>
                  <c:pt idx="115">
                    <c:v>17-06-27</c:v>
                  </c:pt>
                  <c:pt idx="116">
                    <c:v>17-06-27</c:v>
                  </c:pt>
                  <c:pt idx="117">
                    <c:v>17-06-27</c:v>
                  </c:pt>
                  <c:pt idx="118">
                    <c:v>17-06-27</c:v>
                  </c:pt>
                  <c:pt idx="119">
                    <c:v>17-06-27</c:v>
                  </c:pt>
                  <c:pt idx="120">
                    <c:v>17-06-27</c:v>
                  </c:pt>
                  <c:pt idx="121">
                    <c:v>17-06-27</c:v>
                  </c:pt>
                  <c:pt idx="122">
                    <c:v>17-06-27</c:v>
                  </c:pt>
                  <c:pt idx="123">
                    <c:v>17-06-27</c:v>
                  </c:pt>
                  <c:pt idx="124">
                    <c:v>17-06-27</c:v>
                  </c:pt>
                  <c:pt idx="125">
                    <c:v>17-06-27</c:v>
                  </c:pt>
                  <c:pt idx="126">
                    <c:v>17-06-27</c:v>
                  </c:pt>
                  <c:pt idx="127">
                    <c:v>17-06-27</c:v>
                  </c:pt>
                  <c:pt idx="128">
                    <c:v>17-06-27</c:v>
                  </c:pt>
                  <c:pt idx="129">
                    <c:v>17-06-27</c:v>
                  </c:pt>
                  <c:pt idx="130">
                    <c:v>17-06-27</c:v>
                  </c:pt>
                  <c:pt idx="131">
                    <c:v>17-06-27</c:v>
                  </c:pt>
                  <c:pt idx="132">
                    <c:v>17-06-27</c:v>
                  </c:pt>
                  <c:pt idx="133">
                    <c:v>17-06-27</c:v>
                  </c:pt>
                  <c:pt idx="134">
                    <c:v>17-06-27</c:v>
                  </c:pt>
                  <c:pt idx="135">
                    <c:v>17-06-27</c:v>
                  </c:pt>
                  <c:pt idx="136">
                    <c:v>17-06-27</c:v>
                  </c:pt>
                  <c:pt idx="137">
                    <c:v>17-06-28</c:v>
                  </c:pt>
                  <c:pt idx="138">
                    <c:v>17-06-28</c:v>
                  </c:pt>
                  <c:pt idx="139">
                    <c:v>17-06-28</c:v>
                  </c:pt>
                  <c:pt idx="140">
                    <c:v>17-06-28</c:v>
                  </c:pt>
                  <c:pt idx="141">
                    <c:v>17-06-28</c:v>
                  </c:pt>
                  <c:pt idx="142">
                    <c:v>17-06-28</c:v>
                  </c:pt>
                  <c:pt idx="143">
                    <c:v>17-06-28</c:v>
                  </c:pt>
                  <c:pt idx="144">
                    <c:v>17-06-28</c:v>
                  </c:pt>
                  <c:pt idx="145">
                    <c:v>17-06-28</c:v>
                  </c:pt>
                  <c:pt idx="146">
                    <c:v>17-06-28</c:v>
                  </c:pt>
                  <c:pt idx="147">
                    <c:v>17-06-28</c:v>
                  </c:pt>
                  <c:pt idx="148">
                    <c:v>17-06-28</c:v>
                  </c:pt>
                  <c:pt idx="149">
                    <c:v>17-06-28</c:v>
                  </c:pt>
                  <c:pt idx="150">
                    <c:v>17-06-28</c:v>
                  </c:pt>
                  <c:pt idx="151">
                    <c:v>17-06-28</c:v>
                  </c:pt>
                  <c:pt idx="152">
                    <c:v>17-06-28</c:v>
                  </c:pt>
                  <c:pt idx="153">
                    <c:v>17-06-28</c:v>
                  </c:pt>
                  <c:pt idx="154">
                    <c:v>17-06-28</c:v>
                  </c:pt>
                  <c:pt idx="155">
                    <c:v>17-06-28</c:v>
                  </c:pt>
                  <c:pt idx="156">
                    <c:v>17-06-28</c:v>
                  </c:pt>
                  <c:pt idx="157">
                    <c:v>17-06-28</c:v>
                  </c:pt>
                  <c:pt idx="158">
                    <c:v>17-06-28</c:v>
                  </c:pt>
                  <c:pt idx="159">
                    <c:v>17-06-28</c:v>
                  </c:pt>
                  <c:pt idx="160">
                    <c:v>17-06-28</c:v>
                  </c:pt>
                  <c:pt idx="161">
                    <c:v>17-06-29</c:v>
                  </c:pt>
                  <c:pt idx="162">
                    <c:v>17-06-29</c:v>
                  </c:pt>
                  <c:pt idx="163">
                    <c:v>17-06-29</c:v>
                  </c:pt>
                  <c:pt idx="164">
                    <c:v>17-06-29</c:v>
                  </c:pt>
                  <c:pt idx="165">
                    <c:v>17-06-29</c:v>
                  </c:pt>
                  <c:pt idx="166">
                    <c:v>17-06-29</c:v>
                  </c:pt>
                  <c:pt idx="167">
                    <c:v>17-06-29</c:v>
                  </c:pt>
                  <c:pt idx="168">
                    <c:v>17-06-29</c:v>
                  </c:pt>
                  <c:pt idx="169">
                    <c:v>17-06-29</c:v>
                  </c:pt>
                  <c:pt idx="170">
                    <c:v>17-06-29</c:v>
                  </c:pt>
                  <c:pt idx="171">
                    <c:v>17-06-29</c:v>
                  </c:pt>
                  <c:pt idx="172">
                    <c:v>17-06-29</c:v>
                  </c:pt>
                  <c:pt idx="173">
                    <c:v>17-06-29</c:v>
                  </c:pt>
                </c:lvl>
              </c:multiLvlStrCache>
            </c:multiLvlStrRef>
          </c:cat>
          <c:val>
            <c:numRef>
              <c:f>'full indicators'!$V$571:$V$744</c:f>
              <c:numCache>
                <c:formatCode>General</c:formatCode>
                <c:ptCount val="174"/>
                <c:pt idx="0">
                  <c:v>2.0</c:v>
                </c:pt>
                <c:pt idx="1">
                  <c:v>3.0</c:v>
                </c:pt>
                <c:pt idx="2">
                  <c:v>2.0</c:v>
                </c:pt>
                <c:pt idx="3">
                  <c:v>0.0</c:v>
                </c:pt>
                <c:pt idx="4">
                  <c:v>2.0</c:v>
                </c:pt>
                <c:pt idx="5">
                  <c:v>1.0</c:v>
                </c:pt>
                <c:pt idx="6">
                  <c:v>0.0</c:v>
                </c:pt>
                <c:pt idx="7">
                  <c:v>0.0</c:v>
                </c:pt>
                <c:pt idx="8">
                  <c:v>0.0</c:v>
                </c:pt>
                <c:pt idx="9">
                  <c:v>2.0</c:v>
                </c:pt>
                <c:pt idx="10">
                  <c:v>1.0</c:v>
                </c:pt>
                <c:pt idx="11">
                  <c:v>0.0</c:v>
                </c:pt>
                <c:pt idx="12">
                  <c:v>0.0</c:v>
                </c:pt>
                <c:pt idx="13">
                  <c:v>1.0</c:v>
                </c:pt>
                <c:pt idx="14">
                  <c:v>1.0</c:v>
                </c:pt>
                <c:pt idx="15">
                  <c:v>2.0</c:v>
                </c:pt>
                <c:pt idx="16">
                  <c:v>0.0</c:v>
                </c:pt>
                <c:pt idx="17">
                  <c:v>0.0</c:v>
                </c:pt>
                <c:pt idx="18">
                  <c:v>1.0</c:v>
                </c:pt>
                <c:pt idx="19">
                  <c:v>0.0</c:v>
                </c:pt>
                <c:pt idx="20">
                  <c:v>0.0</c:v>
                </c:pt>
                <c:pt idx="21">
                  <c:v>0.0</c:v>
                </c:pt>
                <c:pt idx="22">
                  <c:v>0.0</c:v>
                </c:pt>
                <c:pt idx="23">
                  <c:v>1.0</c:v>
                </c:pt>
                <c:pt idx="24">
                  <c:v>0.0</c:v>
                </c:pt>
                <c:pt idx="25">
                  <c:v>1.0</c:v>
                </c:pt>
                <c:pt idx="26">
                  <c:v>0.0</c:v>
                </c:pt>
                <c:pt idx="27">
                  <c:v>1.0</c:v>
                </c:pt>
                <c:pt idx="28">
                  <c:v>0.0</c:v>
                </c:pt>
                <c:pt idx="29">
                  <c:v>1.0</c:v>
                </c:pt>
                <c:pt idx="30">
                  <c:v>0.0</c:v>
                </c:pt>
                <c:pt idx="31">
                  <c:v>0.0</c:v>
                </c:pt>
                <c:pt idx="32">
                  <c:v>0.0</c:v>
                </c:pt>
                <c:pt idx="33">
                  <c:v>1.0</c:v>
                </c:pt>
                <c:pt idx="34">
                  <c:v>1.0</c:v>
                </c:pt>
                <c:pt idx="35">
                  <c:v>0.0</c:v>
                </c:pt>
                <c:pt idx="36">
                  <c:v>1.0</c:v>
                </c:pt>
                <c:pt idx="37">
                  <c:v>1.0</c:v>
                </c:pt>
                <c:pt idx="38">
                  <c:v>1.0</c:v>
                </c:pt>
                <c:pt idx="39">
                  <c:v>1.0</c:v>
                </c:pt>
                <c:pt idx="40">
                  <c:v>0.0</c:v>
                </c:pt>
                <c:pt idx="41">
                  <c:v>0.0</c:v>
                </c:pt>
                <c:pt idx="42">
                  <c:v>0.0</c:v>
                </c:pt>
                <c:pt idx="43">
                  <c:v>1.0</c:v>
                </c:pt>
                <c:pt idx="44">
                  <c:v>0.0</c:v>
                </c:pt>
                <c:pt idx="45">
                  <c:v>0.0</c:v>
                </c:pt>
                <c:pt idx="46">
                  <c:v>0.0</c:v>
                </c:pt>
                <c:pt idx="47">
                  <c:v>0.0</c:v>
                </c:pt>
                <c:pt idx="48">
                  <c:v>0.0</c:v>
                </c:pt>
                <c:pt idx="49">
                  <c:v>0.0</c:v>
                </c:pt>
                <c:pt idx="50">
                  <c:v>0.0</c:v>
                </c:pt>
                <c:pt idx="51">
                  <c:v>0.0</c:v>
                </c:pt>
                <c:pt idx="52">
                  <c:v>1.0</c:v>
                </c:pt>
                <c:pt idx="53">
                  <c:v>2.0</c:v>
                </c:pt>
                <c:pt idx="54">
                  <c:v>1.0</c:v>
                </c:pt>
                <c:pt idx="55">
                  <c:v>2.0</c:v>
                </c:pt>
                <c:pt idx="56">
                  <c:v>0.0</c:v>
                </c:pt>
                <c:pt idx="57">
                  <c:v>3.0</c:v>
                </c:pt>
                <c:pt idx="58">
                  <c:v>1.0</c:v>
                </c:pt>
                <c:pt idx="59">
                  <c:v>1.0</c:v>
                </c:pt>
                <c:pt idx="60">
                  <c:v>0.0</c:v>
                </c:pt>
                <c:pt idx="61">
                  <c:v>0.0</c:v>
                </c:pt>
                <c:pt idx="62">
                  <c:v>1.0</c:v>
                </c:pt>
                <c:pt idx="63">
                  <c:v>1.0</c:v>
                </c:pt>
                <c:pt idx="64">
                  <c:v>0.0</c:v>
                </c:pt>
                <c:pt idx="65">
                  <c:v>1.0</c:v>
                </c:pt>
                <c:pt idx="66">
                  <c:v>1.0</c:v>
                </c:pt>
                <c:pt idx="67">
                  <c:v>2.0</c:v>
                </c:pt>
                <c:pt idx="68">
                  <c:v>0.0</c:v>
                </c:pt>
                <c:pt idx="69">
                  <c:v>1.0</c:v>
                </c:pt>
                <c:pt idx="70">
                  <c:v>0.0</c:v>
                </c:pt>
                <c:pt idx="71">
                  <c:v>1.0</c:v>
                </c:pt>
                <c:pt idx="72">
                  <c:v>0.0</c:v>
                </c:pt>
                <c:pt idx="73">
                  <c:v>2.0</c:v>
                </c:pt>
                <c:pt idx="74">
                  <c:v>0.0</c:v>
                </c:pt>
                <c:pt idx="75">
                  <c:v>1.0</c:v>
                </c:pt>
                <c:pt idx="76">
                  <c:v>1.0</c:v>
                </c:pt>
                <c:pt idx="77">
                  <c:v>0.0</c:v>
                </c:pt>
                <c:pt idx="78">
                  <c:v>0.0</c:v>
                </c:pt>
                <c:pt idx="79">
                  <c:v>0.0</c:v>
                </c:pt>
                <c:pt idx="80">
                  <c:v>0.0</c:v>
                </c:pt>
                <c:pt idx="81">
                  <c:v>0.0</c:v>
                </c:pt>
                <c:pt idx="82">
                  <c:v>0.0</c:v>
                </c:pt>
                <c:pt idx="83">
                  <c:v>0.0</c:v>
                </c:pt>
                <c:pt idx="84">
                  <c:v>0.0</c:v>
                </c:pt>
                <c:pt idx="85">
                  <c:v>0.0</c:v>
                </c:pt>
                <c:pt idx="86">
                  <c:v>1.0</c:v>
                </c:pt>
                <c:pt idx="87">
                  <c:v>1.0</c:v>
                </c:pt>
                <c:pt idx="88">
                  <c:v>0.0</c:v>
                </c:pt>
                <c:pt idx="89">
                  <c:v>2.0</c:v>
                </c:pt>
                <c:pt idx="90">
                  <c:v>1.0</c:v>
                </c:pt>
                <c:pt idx="91">
                  <c:v>2.0</c:v>
                </c:pt>
                <c:pt idx="92">
                  <c:v>0.0</c:v>
                </c:pt>
                <c:pt idx="93">
                  <c:v>1.0</c:v>
                </c:pt>
                <c:pt idx="94">
                  <c:v>1.0</c:v>
                </c:pt>
                <c:pt idx="95">
                  <c:v>0.0</c:v>
                </c:pt>
                <c:pt idx="96">
                  <c:v>1.0</c:v>
                </c:pt>
                <c:pt idx="97">
                  <c:v>1.0</c:v>
                </c:pt>
                <c:pt idx="98">
                  <c:v>1.0</c:v>
                </c:pt>
                <c:pt idx="99">
                  <c:v>0.0</c:v>
                </c:pt>
                <c:pt idx="100">
                  <c:v>1.0</c:v>
                </c:pt>
                <c:pt idx="101">
                  <c:v>0.0</c:v>
                </c:pt>
                <c:pt idx="102">
                  <c:v>1.0</c:v>
                </c:pt>
                <c:pt idx="103">
                  <c:v>2.0</c:v>
                </c:pt>
                <c:pt idx="104">
                  <c:v>0.0</c:v>
                </c:pt>
                <c:pt idx="105">
                  <c:v>1.0</c:v>
                </c:pt>
                <c:pt idx="106">
                  <c:v>0.0</c:v>
                </c:pt>
                <c:pt idx="107">
                  <c:v>0.0</c:v>
                </c:pt>
                <c:pt idx="108">
                  <c:v>0.0</c:v>
                </c:pt>
                <c:pt idx="109">
                  <c:v>1.0</c:v>
                </c:pt>
                <c:pt idx="110">
                  <c:v>0.0</c:v>
                </c:pt>
                <c:pt idx="111">
                  <c:v>0.0</c:v>
                </c:pt>
                <c:pt idx="112">
                  <c:v>1.0</c:v>
                </c:pt>
                <c:pt idx="113">
                  <c:v>1.0</c:v>
                </c:pt>
                <c:pt idx="114">
                  <c:v>2.0</c:v>
                </c:pt>
                <c:pt idx="115">
                  <c:v>0.0</c:v>
                </c:pt>
                <c:pt idx="116">
                  <c:v>1.0</c:v>
                </c:pt>
                <c:pt idx="117">
                  <c:v>1.0</c:v>
                </c:pt>
                <c:pt idx="118">
                  <c:v>1.0</c:v>
                </c:pt>
                <c:pt idx="119">
                  <c:v>0.0</c:v>
                </c:pt>
                <c:pt idx="120">
                  <c:v>2.0</c:v>
                </c:pt>
                <c:pt idx="121">
                  <c:v>0.0</c:v>
                </c:pt>
                <c:pt idx="122">
                  <c:v>0.0</c:v>
                </c:pt>
                <c:pt idx="123">
                  <c:v>0.0</c:v>
                </c:pt>
                <c:pt idx="124">
                  <c:v>1.0</c:v>
                </c:pt>
                <c:pt idx="125">
                  <c:v>0.0</c:v>
                </c:pt>
                <c:pt idx="126">
                  <c:v>0.0</c:v>
                </c:pt>
                <c:pt idx="127">
                  <c:v>0.0</c:v>
                </c:pt>
                <c:pt idx="128">
                  <c:v>1.0</c:v>
                </c:pt>
                <c:pt idx="129">
                  <c:v>0.0</c:v>
                </c:pt>
                <c:pt idx="130">
                  <c:v>1.0</c:v>
                </c:pt>
                <c:pt idx="131">
                  <c:v>1.0</c:v>
                </c:pt>
                <c:pt idx="132">
                  <c:v>2.0</c:v>
                </c:pt>
                <c:pt idx="133">
                  <c:v>1.0</c:v>
                </c:pt>
                <c:pt idx="134">
                  <c:v>1.0</c:v>
                </c:pt>
                <c:pt idx="135">
                  <c:v>2.0</c:v>
                </c:pt>
                <c:pt idx="136">
                  <c:v>0.0</c:v>
                </c:pt>
                <c:pt idx="137">
                  <c:v>2.0</c:v>
                </c:pt>
                <c:pt idx="138">
                  <c:v>1.0</c:v>
                </c:pt>
                <c:pt idx="139">
                  <c:v>1.0</c:v>
                </c:pt>
                <c:pt idx="140">
                  <c:v>0.0</c:v>
                </c:pt>
                <c:pt idx="141">
                  <c:v>0.0</c:v>
                </c:pt>
                <c:pt idx="142">
                  <c:v>0.0</c:v>
                </c:pt>
                <c:pt idx="143">
                  <c:v>0.0</c:v>
                </c:pt>
                <c:pt idx="144">
                  <c:v>0.0</c:v>
                </c:pt>
                <c:pt idx="145">
                  <c:v>0.0</c:v>
                </c:pt>
                <c:pt idx="146">
                  <c:v>0.0</c:v>
                </c:pt>
                <c:pt idx="147">
                  <c:v>0.0</c:v>
                </c:pt>
                <c:pt idx="148">
                  <c:v>0.0</c:v>
                </c:pt>
                <c:pt idx="149">
                  <c:v>0.0</c:v>
                </c:pt>
                <c:pt idx="150">
                  <c:v>0.0</c:v>
                </c:pt>
                <c:pt idx="151">
                  <c:v>1.0</c:v>
                </c:pt>
                <c:pt idx="152">
                  <c:v>0.0</c:v>
                </c:pt>
                <c:pt idx="153">
                  <c:v>1.0</c:v>
                </c:pt>
                <c:pt idx="154">
                  <c:v>0.0</c:v>
                </c:pt>
                <c:pt idx="155">
                  <c:v>1.0</c:v>
                </c:pt>
                <c:pt idx="156">
                  <c:v>0.0</c:v>
                </c:pt>
                <c:pt idx="157">
                  <c:v>0.0</c:v>
                </c:pt>
                <c:pt idx="158">
                  <c:v>0.0</c:v>
                </c:pt>
                <c:pt idx="159">
                  <c:v>0.0</c:v>
                </c:pt>
                <c:pt idx="160">
                  <c:v>1.0</c:v>
                </c:pt>
                <c:pt idx="161">
                  <c:v>2.0</c:v>
                </c:pt>
                <c:pt idx="162">
                  <c:v>1.0</c:v>
                </c:pt>
                <c:pt idx="163">
                  <c:v>1.0</c:v>
                </c:pt>
                <c:pt idx="164">
                  <c:v>1.0</c:v>
                </c:pt>
                <c:pt idx="165">
                  <c:v>1.0</c:v>
                </c:pt>
                <c:pt idx="166">
                  <c:v>1.0</c:v>
                </c:pt>
                <c:pt idx="167">
                  <c:v>0.0</c:v>
                </c:pt>
                <c:pt idx="168">
                  <c:v>0.0</c:v>
                </c:pt>
                <c:pt idx="169">
                  <c:v>1.0</c:v>
                </c:pt>
                <c:pt idx="170">
                  <c:v>0.0</c:v>
                </c:pt>
                <c:pt idx="171">
                  <c:v>0.0</c:v>
                </c:pt>
                <c:pt idx="172">
                  <c:v>0.0</c:v>
                </c:pt>
                <c:pt idx="173">
                  <c:v>0.0</c:v>
                </c:pt>
              </c:numCache>
            </c:numRef>
          </c:val>
        </c:ser>
        <c:dLbls>
          <c:showLegendKey val="0"/>
          <c:showVal val="0"/>
          <c:showCatName val="0"/>
          <c:showSerName val="0"/>
          <c:showPercent val="0"/>
          <c:showBubbleSize val="0"/>
        </c:dLbls>
        <c:gapWidth val="150"/>
        <c:axId val="2113463720"/>
        <c:axId val="2113466744"/>
      </c:barChart>
      <c:catAx>
        <c:axId val="2113463720"/>
        <c:scaling>
          <c:orientation val="minMax"/>
        </c:scaling>
        <c:delete val="1"/>
        <c:axPos val="b"/>
        <c:majorTickMark val="out"/>
        <c:minorTickMark val="none"/>
        <c:tickLblPos val="nextTo"/>
        <c:crossAx val="2113466744"/>
        <c:crosses val="autoZero"/>
        <c:auto val="1"/>
        <c:lblAlgn val="ctr"/>
        <c:lblOffset val="100"/>
        <c:noMultiLvlLbl val="0"/>
      </c:catAx>
      <c:valAx>
        <c:axId val="2113466744"/>
        <c:scaling>
          <c:orientation val="minMax"/>
        </c:scaling>
        <c:delete val="0"/>
        <c:axPos val="l"/>
        <c:majorGridlines/>
        <c:numFmt formatCode="General" sourceLinked="1"/>
        <c:majorTickMark val="out"/>
        <c:minorTickMark val="none"/>
        <c:tickLblPos val="nextTo"/>
        <c:crossAx val="2113463720"/>
        <c:crosses val="autoZero"/>
        <c:crossBetween val="between"/>
      </c:valAx>
    </c:plotArea>
    <c:legend>
      <c:legendPos val="r"/>
      <c:layout>
        <c:manualLayout>
          <c:xMode val="edge"/>
          <c:yMode val="edge"/>
          <c:x val="0.558023597744726"/>
          <c:y val="0.0430869629292153"/>
          <c:w val="0.162655414600953"/>
          <c:h val="0.369455516980585"/>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24FDA7-5BAF-0E48-BFAB-7A19776FA0FF}" type="datetimeFigureOut">
              <a:rPr lang="en-US" smtClean="0"/>
              <a:t>17-12-17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47E13C-24FB-6E49-B52B-AC4AC7C27E97}" type="slidenum">
              <a:rPr lang="en-US" smtClean="0"/>
              <a:t>‹#›</a:t>
            </a:fld>
            <a:endParaRPr lang="en-US" dirty="0"/>
          </a:p>
        </p:txBody>
      </p:sp>
    </p:spTree>
    <p:extLst>
      <p:ext uri="{BB962C8B-B14F-4D97-AF65-F5344CB8AC3E}">
        <p14:creationId xmlns:p14="http://schemas.microsoft.com/office/powerpoint/2010/main" val="15139083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E594DB-9349-BD4A-822F-AABFCE271C2D}" type="datetimeFigureOut">
              <a:rPr lang="en-US" smtClean="0"/>
              <a:t>17-12-17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AC9E39-70FA-CA40-960B-761105E0DF9D}" type="slidenum">
              <a:rPr lang="en-US" smtClean="0"/>
              <a:t>‹#›</a:t>
            </a:fld>
            <a:endParaRPr lang="en-US" dirty="0"/>
          </a:p>
        </p:txBody>
      </p:sp>
    </p:spTree>
    <p:extLst>
      <p:ext uri="{BB962C8B-B14F-4D97-AF65-F5344CB8AC3E}">
        <p14:creationId xmlns:p14="http://schemas.microsoft.com/office/powerpoint/2010/main" val="7848330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600" kern="1200">
        <a:solidFill>
          <a:schemeClr val="tx1"/>
        </a:solidFill>
        <a:latin typeface="+mn-lt"/>
        <a:ea typeface="+mn-ea"/>
        <a:cs typeface="+mn-cs"/>
      </a:defRPr>
    </a:lvl1pPr>
    <a:lvl2pPr marL="457200" algn="l" defTabSz="457200" rtl="0" eaLnBrk="1" latinLnBrk="0" hangingPunct="1">
      <a:defRPr sz="16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600" kern="1200">
        <a:solidFill>
          <a:schemeClr val="tx1"/>
        </a:solidFill>
        <a:latin typeface="+mn-lt"/>
        <a:ea typeface="+mn-ea"/>
        <a:cs typeface="+mn-cs"/>
      </a:defRPr>
    </a:lvl4pPr>
    <a:lvl5pPr marL="1828800" algn="l" defTabSz="457200" rtl="0" eaLnBrk="1" latinLnBrk="0" hangingPunct="1">
      <a:defRPr sz="16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a:t>
            </a:r>
            <a:r>
              <a:rPr lang="en-US" baseline="0" dirty="0" smtClean="0"/>
              <a:t> afternoon,  welcome.</a:t>
            </a:r>
          </a:p>
          <a:p>
            <a:r>
              <a:rPr lang="en-US" baseline="0" dirty="0" smtClean="0"/>
              <a:t>I’m Peggy Lynn   MacIsaac.</a:t>
            </a:r>
          </a:p>
          <a:p>
            <a:endParaRPr lang="en-US" baseline="0" dirty="0" smtClean="0"/>
          </a:p>
          <a:p>
            <a:r>
              <a:rPr lang="en-US" baseline="0" dirty="0" smtClean="0"/>
              <a:t>Today’s presentation is based on my work with York University </a:t>
            </a:r>
          </a:p>
          <a:p>
            <a:r>
              <a:rPr lang="en-US" baseline="0" dirty="0" smtClean="0"/>
              <a:t>as a Research Assistant.  </a:t>
            </a:r>
          </a:p>
          <a:p>
            <a:endParaRPr lang="en-US" baseline="0" dirty="0" smtClean="0"/>
          </a:p>
          <a:p>
            <a:r>
              <a:rPr lang="en-US" baseline="0" dirty="0" smtClean="0"/>
              <a:t>By way of introduction,   I’ll add that I’m currently a student </a:t>
            </a:r>
          </a:p>
          <a:p>
            <a:endParaRPr lang="en-US" baseline="0" dirty="0" smtClean="0"/>
          </a:p>
          <a:p>
            <a:r>
              <a:rPr lang="en-US" baseline="0" dirty="0" smtClean="0"/>
              <a:t>in the Doctor of Education </a:t>
            </a:r>
          </a:p>
          <a:p>
            <a:endParaRPr lang="en-US" baseline="0" dirty="0" smtClean="0"/>
          </a:p>
          <a:p>
            <a:r>
              <a:rPr lang="en-US" baseline="0" dirty="0" smtClean="0"/>
              <a:t>in Distance Education program</a:t>
            </a:r>
          </a:p>
          <a:p>
            <a:endParaRPr lang="en-US" baseline="0" dirty="0" smtClean="0"/>
          </a:p>
          <a:p>
            <a:r>
              <a:rPr lang="en-US" baseline="0" dirty="0" smtClean="0"/>
              <a:t>at Athabasca University, as well, </a:t>
            </a:r>
          </a:p>
          <a:p>
            <a:endParaRPr lang="en-US" baseline="0" dirty="0" smtClean="0"/>
          </a:p>
          <a:p>
            <a:r>
              <a:rPr lang="en-US" baseline="0" dirty="0" smtClean="0"/>
              <a:t>I’m work full time for AU as the reference services librarian.</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a:t>
            </a:fld>
            <a:endParaRPr lang="en-US" dirty="0"/>
          </a:p>
        </p:txBody>
      </p:sp>
    </p:spTree>
    <p:extLst>
      <p:ext uri="{BB962C8B-B14F-4D97-AF65-F5344CB8AC3E}">
        <p14:creationId xmlns:p14="http://schemas.microsoft.com/office/powerpoint/2010/main" val="219712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Communication between learners is important to academic success in online and blended courses.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Achieving meaningful communication in a compressed one-month undergraduate credit course can be difficult.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process is made even more challenging </a:t>
            </a:r>
          </a:p>
          <a:p>
            <a:r>
              <a:rPr lang="en-US" sz="1200" kern="1200" dirty="0" smtClean="0">
                <a:solidFill>
                  <a:schemeClr val="tx1"/>
                </a:solidFill>
                <a:effectLst/>
                <a:latin typeface="+mn-lt"/>
                <a:ea typeface="+mn-ea"/>
                <a:cs typeface="+mn-cs"/>
              </a:rPr>
              <a:t>when the course is delivered in multiple sites, </a:t>
            </a:r>
          </a:p>
          <a:p>
            <a:r>
              <a:rPr lang="en-US" sz="1200" kern="1200" dirty="0" smtClean="0">
                <a:solidFill>
                  <a:schemeClr val="tx1"/>
                </a:solidFill>
                <a:effectLst/>
                <a:latin typeface="+mn-lt"/>
                <a:ea typeface="+mn-ea"/>
                <a:cs typeface="+mn-cs"/>
              </a:rPr>
              <a:t>internationally across cultures, </a:t>
            </a:r>
          </a:p>
          <a:p>
            <a:r>
              <a:rPr lang="en-US" sz="1200" kern="1200" dirty="0" smtClean="0">
                <a:solidFill>
                  <a:schemeClr val="tx1"/>
                </a:solidFill>
                <a:effectLst/>
                <a:latin typeface="+mn-lt"/>
                <a:ea typeface="+mn-ea"/>
                <a:cs typeface="+mn-cs"/>
              </a:rPr>
              <a:t>and in areas with unequal information and communication technology infrastructures.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a:t>
            </a:r>
            <a:r>
              <a:rPr lang="en-US" sz="1200" kern="1200" baseline="0" dirty="0" smtClean="0">
                <a:solidFill>
                  <a:schemeClr val="tx1"/>
                </a:solidFill>
                <a:effectLst/>
                <a:latin typeface="+mn-lt"/>
                <a:ea typeface="+mn-ea"/>
                <a:cs typeface="+mn-cs"/>
              </a:rPr>
              <a:t> the context for my presentation, today.</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a:t>
            </a:fld>
            <a:endParaRPr lang="en-US" dirty="0"/>
          </a:p>
        </p:txBody>
      </p:sp>
    </p:spTree>
    <p:extLst>
      <p:ext uri="{BB962C8B-B14F-4D97-AF65-F5344CB8AC3E}">
        <p14:creationId xmlns:p14="http://schemas.microsoft.com/office/powerpoint/2010/main" val="2197127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afternoon, we’ll</a:t>
            </a:r>
            <a:r>
              <a:rPr lang="en-US" baseline="0" dirty="0" smtClean="0"/>
              <a:t> take a tour through an in-progress study of </a:t>
            </a:r>
          </a:p>
          <a:p>
            <a:endParaRPr lang="en-US" baseline="0" dirty="0" smtClean="0"/>
          </a:p>
          <a:p>
            <a:r>
              <a:rPr lang="en-US" baseline="0" dirty="0" smtClean="0"/>
              <a:t>one multi-site blended learning course.</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3</a:t>
            </a:fld>
            <a:endParaRPr lang="en-US" dirty="0"/>
          </a:p>
        </p:txBody>
      </p:sp>
    </p:spTree>
    <p:extLst>
      <p:ext uri="{BB962C8B-B14F-4D97-AF65-F5344CB8AC3E}">
        <p14:creationId xmlns:p14="http://schemas.microsoft.com/office/powerpoint/2010/main" val="3943329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AC9E39-70FA-CA40-960B-761105E0DF9D}" type="slidenum">
              <a:rPr lang="en-US" smtClean="0"/>
              <a:t>4</a:t>
            </a:fld>
            <a:endParaRPr lang="en-US" dirty="0"/>
          </a:p>
        </p:txBody>
      </p:sp>
    </p:spTree>
    <p:extLst>
      <p:ext uri="{BB962C8B-B14F-4D97-AF65-F5344CB8AC3E}">
        <p14:creationId xmlns:p14="http://schemas.microsoft.com/office/powerpoint/2010/main" val="1073416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 is delivered through </a:t>
            </a:r>
          </a:p>
          <a:p>
            <a:endParaRPr lang="en-US" dirty="0" smtClean="0"/>
          </a:p>
          <a:p>
            <a:r>
              <a:rPr lang="en-US" dirty="0" smtClean="0"/>
              <a:t>Borderless</a:t>
            </a:r>
            <a:r>
              <a:rPr lang="en-US" baseline="0" dirty="0" smtClean="0"/>
              <a:t> Higher Education for Refugees </a:t>
            </a:r>
          </a:p>
          <a:p>
            <a:endParaRPr lang="en-US" baseline="0" dirty="0" smtClean="0"/>
          </a:p>
          <a:p>
            <a:r>
              <a:rPr lang="en-US" baseline="0" dirty="0" smtClean="0"/>
              <a:t>(BHER)</a:t>
            </a:r>
          </a:p>
          <a:p>
            <a:endParaRPr lang="en-US" baseline="0" dirty="0" smtClean="0"/>
          </a:p>
          <a:p>
            <a:r>
              <a:rPr lang="en-US" baseline="0" dirty="0" smtClean="0"/>
              <a:t>Via York University.</a:t>
            </a:r>
          </a:p>
          <a:p>
            <a:endParaRPr lang="en-US" dirty="0" smtClean="0"/>
          </a:p>
          <a:p>
            <a:r>
              <a:rPr lang="en-US" dirty="0" smtClean="0"/>
              <a:t>It</a:t>
            </a:r>
            <a:r>
              <a:rPr lang="mr-IN" dirty="0" smtClean="0"/>
              <a:t>’</a:t>
            </a:r>
            <a:r>
              <a:rPr lang="en-US" dirty="0" smtClean="0"/>
              <a:t>s a compressed</a:t>
            </a:r>
            <a:r>
              <a:rPr lang="en-US" baseline="0" dirty="0" smtClean="0"/>
              <a:t> </a:t>
            </a:r>
          </a:p>
          <a:p>
            <a:endParaRPr lang="en-US" baseline="0" dirty="0" smtClean="0"/>
          </a:p>
          <a:p>
            <a:r>
              <a:rPr lang="en-US" baseline="0" dirty="0" smtClean="0"/>
              <a:t>four week </a:t>
            </a:r>
          </a:p>
          <a:p>
            <a:endParaRPr lang="en-US" baseline="0" dirty="0" smtClean="0"/>
          </a:p>
          <a:p>
            <a:r>
              <a:rPr lang="en-US" baseline="0" dirty="0" smtClean="0"/>
              <a:t>credit course.</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5</a:t>
            </a:fld>
            <a:endParaRPr lang="en-US" dirty="0"/>
          </a:p>
        </p:txBody>
      </p:sp>
    </p:spTree>
    <p:extLst>
      <p:ext uri="{BB962C8B-B14F-4D97-AF65-F5344CB8AC3E}">
        <p14:creationId xmlns:p14="http://schemas.microsoft.com/office/powerpoint/2010/main" val="1231058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class</a:t>
            </a:r>
            <a:r>
              <a:rPr lang="en-US" baseline="0" dirty="0" smtClean="0"/>
              <a:t> is split between two sites </a:t>
            </a:r>
          </a:p>
          <a:p>
            <a:endParaRPr lang="en-US" baseline="0" dirty="0" smtClean="0"/>
          </a:p>
          <a:p>
            <a:r>
              <a:rPr lang="en-US" baseline="0" dirty="0" smtClean="0"/>
              <a:t>Half are in Toronto area, and half from one of two locations in Kenya, Kakuma or Kalobeyei.</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6</a:t>
            </a:fld>
            <a:endParaRPr lang="en-US" dirty="0"/>
          </a:p>
        </p:txBody>
      </p:sp>
    </p:spTree>
    <p:extLst>
      <p:ext uri="{BB962C8B-B14F-4D97-AF65-F5344CB8AC3E}">
        <p14:creationId xmlns:p14="http://schemas.microsoft.com/office/powerpoint/2010/main" val="2368157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big issue.</a:t>
            </a:r>
          </a:p>
          <a:p>
            <a:endParaRPr lang="en-US" dirty="0" smtClean="0"/>
          </a:p>
          <a:p>
            <a:r>
              <a:rPr lang="en-US" dirty="0" smtClean="0"/>
              <a:t>The Kenya</a:t>
            </a:r>
            <a:r>
              <a:rPr lang="en-US" baseline="0" dirty="0" smtClean="0"/>
              <a:t> based learners have access to the internet once a week </a:t>
            </a:r>
          </a:p>
          <a:p>
            <a:endParaRPr lang="en-US" baseline="0" dirty="0" smtClean="0"/>
          </a:p>
          <a:p>
            <a:r>
              <a:rPr lang="en-US" baseline="0" dirty="0" smtClean="0"/>
              <a:t>when they travel </a:t>
            </a:r>
          </a:p>
          <a:p>
            <a:endParaRPr lang="en-US" baseline="0" dirty="0" smtClean="0"/>
          </a:p>
          <a:p>
            <a:r>
              <a:rPr lang="en-US" baseline="0" dirty="0" smtClean="0"/>
              <a:t>to the camp-based </a:t>
            </a:r>
          </a:p>
          <a:p>
            <a:endParaRPr lang="en-US" baseline="0" dirty="0" smtClean="0"/>
          </a:p>
          <a:p>
            <a:r>
              <a:rPr lang="en-US" baseline="0" dirty="0" smtClean="0"/>
              <a:t>learning centre.</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7</a:t>
            </a:fld>
            <a:endParaRPr lang="en-US" dirty="0"/>
          </a:p>
        </p:txBody>
      </p:sp>
    </p:spTree>
    <p:extLst>
      <p:ext uri="{BB962C8B-B14F-4D97-AF65-F5344CB8AC3E}">
        <p14:creationId xmlns:p14="http://schemas.microsoft.com/office/powerpoint/2010/main" val="67686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make this more vivid, </a:t>
            </a:r>
          </a:p>
          <a:p>
            <a:r>
              <a:rPr lang="en-US" dirty="0" smtClean="0"/>
              <a:t>For</a:t>
            </a:r>
            <a:r>
              <a:rPr lang="en-US" baseline="0" dirty="0" smtClean="0"/>
              <a:t> the Toronto based teaching team, </a:t>
            </a:r>
            <a:endParaRPr lang="en-US" dirty="0" smtClean="0"/>
          </a:p>
          <a:p>
            <a:r>
              <a:rPr lang="en-US" dirty="0" smtClean="0"/>
              <a:t>that one day a week at the learning centre in Kenya </a:t>
            </a:r>
          </a:p>
          <a:p>
            <a:endParaRPr lang="en-US" dirty="0" smtClean="0"/>
          </a:p>
          <a:p>
            <a:r>
              <a:rPr lang="en-US" dirty="0" smtClean="0"/>
              <a:t>Ends</a:t>
            </a:r>
            <a:r>
              <a:rPr lang="en-US" baseline="0" dirty="0" smtClean="0"/>
              <a:t> </a:t>
            </a:r>
          </a:p>
          <a:p>
            <a:r>
              <a:rPr lang="en-US" baseline="0" dirty="0" smtClean="0"/>
              <a:t>at 9am Saturday morning, Toronto Time.</a:t>
            </a:r>
          </a:p>
          <a:p>
            <a:endParaRPr lang="en-US" baseline="0" dirty="0" smtClean="0"/>
          </a:p>
          <a:p>
            <a:r>
              <a:rPr lang="en-US" baseline="0" dirty="0" smtClean="0"/>
              <a:t>If a Kenyan based learner posted a question in the course’s learning management system, the learner likely won’t read that response until the following Saturday.</a:t>
            </a:r>
          </a:p>
          <a:p>
            <a:endParaRPr lang="en-US" baseline="0" dirty="0" smtClean="0"/>
          </a:p>
          <a:p>
            <a:r>
              <a:rPr lang="en-US" baseline="0" dirty="0" smtClean="0"/>
              <a:t>Anecdotally, there hasn’t been much collaboration online through the course learning management system for past courses which have been delivered this way, split between two geographies.</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8</a:t>
            </a:fld>
            <a:endParaRPr lang="en-US" dirty="0"/>
          </a:p>
        </p:txBody>
      </p:sp>
    </p:spTree>
    <p:extLst>
      <p:ext uri="{BB962C8B-B14F-4D97-AF65-F5344CB8AC3E}">
        <p14:creationId xmlns:p14="http://schemas.microsoft.com/office/powerpoint/2010/main" val="226608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made several course design changes to</a:t>
            </a:r>
            <a:r>
              <a:rPr lang="en-US" baseline="0" dirty="0" smtClean="0"/>
              <a:t> encourage greater communication</a:t>
            </a:r>
          </a:p>
          <a:p>
            <a:endParaRPr lang="en-US" baseline="0" dirty="0" smtClean="0"/>
          </a:p>
          <a:p>
            <a:r>
              <a:rPr lang="en-US" baseline="0" dirty="0" smtClean="0"/>
              <a:t> and ultimately with the hope for greater collaboration between the learners. </a:t>
            </a:r>
          </a:p>
          <a:p>
            <a:endParaRPr lang="en-US" baseline="0" dirty="0" smtClean="0"/>
          </a:p>
          <a:p>
            <a:r>
              <a:rPr lang="en-US" dirty="0" smtClean="0"/>
              <a:t>One</a:t>
            </a:r>
            <a:r>
              <a:rPr lang="en-US" baseline="0" dirty="0" smtClean="0"/>
              <a:t> was adding, </a:t>
            </a:r>
            <a:r>
              <a:rPr lang="en-US" dirty="0" smtClean="0"/>
              <a:t>using</a:t>
            </a:r>
            <a:r>
              <a:rPr lang="en-US" baseline="0" dirty="0" smtClean="0"/>
              <a:t> </a:t>
            </a:r>
            <a:r>
              <a:rPr lang="en-US" dirty="0" smtClean="0"/>
              <a:t>WhatsApp</a:t>
            </a:r>
            <a:r>
              <a:rPr lang="en-US" baseline="0" dirty="0" smtClean="0"/>
              <a:t> mobile chat messaging for online course discussions. </a:t>
            </a:r>
          </a:p>
          <a:p>
            <a:endParaRPr lang="en-US" baseline="0" dirty="0" smtClean="0"/>
          </a:p>
          <a:p>
            <a:r>
              <a:rPr lang="en-US" baseline="0" dirty="0" smtClean="0"/>
              <a:t>I’ll touch on some of the others in my second presentation on this panel.</a:t>
            </a:r>
            <a:endParaRPr lang="en-US" dirty="0" smtClean="0"/>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9</a:t>
            </a:fld>
            <a:endParaRPr lang="en-US" dirty="0"/>
          </a:p>
        </p:txBody>
      </p:sp>
    </p:spTree>
    <p:extLst>
      <p:ext uri="{BB962C8B-B14F-4D97-AF65-F5344CB8AC3E}">
        <p14:creationId xmlns:p14="http://schemas.microsoft.com/office/powerpoint/2010/main" val="2580026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AC9E39-70FA-CA40-960B-761105E0DF9D}" type="slidenum">
              <a:rPr lang="en-US" smtClean="0"/>
              <a:t>10</a:t>
            </a:fld>
            <a:endParaRPr lang="en-US" dirty="0"/>
          </a:p>
        </p:txBody>
      </p:sp>
    </p:spTree>
    <p:extLst>
      <p:ext uri="{BB962C8B-B14F-4D97-AF65-F5344CB8AC3E}">
        <p14:creationId xmlns:p14="http://schemas.microsoft.com/office/powerpoint/2010/main" val="367402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increase bi-lateral communication,</a:t>
            </a:r>
          </a:p>
          <a:p>
            <a:endParaRPr lang="en-US" dirty="0" smtClean="0"/>
          </a:p>
          <a:p>
            <a:r>
              <a:rPr lang="en-US" dirty="0" smtClean="0"/>
              <a:t>Between</a:t>
            </a:r>
            <a:r>
              <a:rPr lang="en-US" baseline="0" dirty="0" smtClean="0"/>
              <a:t> Toronto based learners and the </a:t>
            </a:r>
          </a:p>
          <a:p>
            <a:endParaRPr lang="en-US" baseline="0" dirty="0" smtClean="0"/>
          </a:p>
          <a:p>
            <a:r>
              <a:rPr lang="en-US" baseline="0" dirty="0" smtClean="0"/>
              <a:t>Kenyan based learners</a:t>
            </a:r>
            <a:endParaRPr lang="en-US" dirty="0" smtClean="0"/>
          </a:p>
          <a:p>
            <a:endParaRPr lang="en-US" dirty="0" smtClean="0"/>
          </a:p>
          <a:p>
            <a:r>
              <a:rPr lang="en-US" dirty="0" smtClean="0"/>
              <a:t>To</a:t>
            </a:r>
            <a:r>
              <a:rPr lang="en-US" baseline="0" dirty="0" smtClean="0"/>
              <a:t> study social presence and learning networks as demonstrated through online communications.</a:t>
            </a:r>
          </a:p>
          <a:p>
            <a:endParaRPr lang="en-US" baseline="0" dirty="0" smtClean="0"/>
          </a:p>
          <a:p>
            <a:r>
              <a:rPr lang="en-US" baseline="0" dirty="0" smtClean="0"/>
              <a:t>To respect current research ethics and international standards for education in emergencies.</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11</a:t>
            </a:fld>
            <a:endParaRPr lang="en-US" dirty="0"/>
          </a:p>
        </p:txBody>
      </p:sp>
    </p:spTree>
    <p:extLst>
      <p:ext uri="{BB962C8B-B14F-4D97-AF65-F5344CB8AC3E}">
        <p14:creationId xmlns:p14="http://schemas.microsoft.com/office/powerpoint/2010/main" val="239214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These</a:t>
            </a:r>
            <a:r>
              <a:rPr lang="en-US" baseline="0" dirty="0" smtClean="0"/>
              <a:t> are the two guiding documents: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Tri-council</a:t>
            </a:r>
            <a:r>
              <a:rPr lang="en-US" baseline="0" dirty="0" smtClean="0"/>
              <a:t> policy statement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And INEE </a:t>
            </a:r>
            <a:r>
              <a:rPr lang="mr-IN" baseline="0" dirty="0" smtClean="0"/>
              <a:t>–</a:t>
            </a:r>
            <a:r>
              <a:rPr lang="en-US" baseline="0" dirty="0" smtClean="0"/>
              <a:t> with is Inter-Agency Network for Education in Emergencies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These standards are a companion document the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SPHERE Project’s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t>
            </a:r>
            <a:r>
              <a:rPr lang="en-US" sz="1200" i="1" kern="1200" dirty="0" smtClean="0">
                <a:solidFill>
                  <a:schemeClr val="tx1"/>
                </a:solidFill>
                <a:effectLst/>
                <a:latin typeface="+mn-lt"/>
                <a:ea typeface="+mn-ea"/>
                <a:cs typeface="+mn-cs"/>
              </a:rPr>
              <a:t>Humanitarian charter and minimum standards in humanitarian response.</a:t>
            </a:r>
            <a:r>
              <a:rPr lang="en-CA"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CA" baseline="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baseline="0" dirty="0" smtClean="0">
                <a:effectLst/>
              </a:rPr>
              <a:t>INEE focuses on the Education portion of the humanitarian responses.</a:t>
            </a:r>
          </a:p>
          <a:p>
            <a:pPr marL="0" marR="0" indent="0" algn="l" defTabSz="457200" rtl="0" eaLnBrk="1" fontAlgn="auto" latinLnBrk="0" hangingPunct="1">
              <a:lnSpc>
                <a:spcPct val="100000"/>
              </a:lnSpc>
              <a:spcBef>
                <a:spcPts val="0"/>
              </a:spcBef>
              <a:spcAft>
                <a:spcPts val="0"/>
              </a:spcAft>
              <a:buClrTx/>
              <a:buSzTx/>
              <a:buFontTx/>
              <a:buNone/>
              <a:tabLst/>
              <a:defRPr/>
            </a:pPr>
            <a:endParaRPr lang="en-CA" baseline="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baseline="0" dirty="0" smtClean="0">
                <a:effectLst/>
              </a:rPr>
              <a:t>They are voluntary international standards for humanitarian responses to emergencies.</a:t>
            </a:r>
          </a:p>
          <a:p>
            <a:pPr marL="0" marR="0" indent="0" algn="l" defTabSz="457200" rtl="0" eaLnBrk="1" fontAlgn="auto" latinLnBrk="0" hangingPunct="1">
              <a:lnSpc>
                <a:spcPct val="100000"/>
              </a:lnSpc>
              <a:spcBef>
                <a:spcPts val="0"/>
              </a:spcBef>
              <a:spcAft>
                <a:spcPts val="0"/>
              </a:spcAft>
              <a:buClrTx/>
              <a:buSzTx/>
              <a:buFontTx/>
              <a:buNone/>
              <a:tabLst/>
              <a:defRPr/>
            </a:pPr>
            <a:endParaRPr lang="en-CA" baseline="0" dirty="0" smtClean="0">
              <a:effectLst/>
            </a:endParaRPr>
          </a:p>
        </p:txBody>
      </p:sp>
      <p:sp>
        <p:nvSpPr>
          <p:cNvPr id="4" name="Slide Number Placeholder 3"/>
          <p:cNvSpPr>
            <a:spLocks noGrp="1"/>
          </p:cNvSpPr>
          <p:nvPr>
            <p:ph type="sldNum" sz="quarter" idx="10"/>
          </p:nvPr>
        </p:nvSpPr>
        <p:spPr/>
        <p:txBody>
          <a:bodyPr/>
          <a:lstStyle/>
          <a:p>
            <a:fld id="{3CAC9E39-70FA-CA40-960B-761105E0DF9D}" type="slidenum">
              <a:rPr lang="en-US" smtClean="0"/>
              <a:t>12</a:t>
            </a:fld>
            <a:endParaRPr lang="en-US" dirty="0"/>
          </a:p>
        </p:txBody>
      </p:sp>
    </p:spTree>
    <p:extLst>
      <p:ext uri="{BB962C8B-B14F-4D97-AF65-F5344CB8AC3E}">
        <p14:creationId xmlns:p14="http://schemas.microsoft.com/office/powerpoint/2010/main" val="846381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13</a:t>
            </a:fld>
            <a:endParaRPr lang="en-US" dirty="0"/>
          </a:p>
        </p:txBody>
      </p:sp>
    </p:spTree>
    <p:extLst>
      <p:ext uri="{BB962C8B-B14F-4D97-AF65-F5344CB8AC3E}">
        <p14:creationId xmlns:p14="http://schemas.microsoft.com/office/powerpoint/2010/main" val="2061846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14</a:t>
            </a:fld>
            <a:endParaRPr lang="en-US" dirty="0"/>
          </a:p>
        </p:txBody>
      </p:sp>
    </p:spTree>
    <p:extLst>
      <p:ext uri="{BB962C8B-B14F-4D97-AF65-F5344CB8AC3E}">
        <p14:creationId xmlns:p14="http://schemas.microsoft.com/office/powerpoint/2010/main" val="753958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study</a:t>
            </a:r>
            <a:r>
              <a:rPr lang="en-US" baseline="0" dirty="0" smtClean="0"/>
              <a:t> only one of the three presences?</a:t>
            </a:r>
          </a:p>
          <a:p>
            <a:endParaRPr lang="en-US" baseline="0" dirty="0" smtClean="0"/>
          </a:p>
          <a:p>
            <a:r>
              <a:rPr lang="en-US" baseline="0" dirty="0" smtClean="0"/>
              <a:t>This gets back to one of our goals, to increase online communication</a:t>
            </a:r>
          </a:p>
          <a:p>
            <a:endParaRPr lang="en-US" baseline="0" dirty="0" smtClean="0"/>
          </a:p>
          <a:p>
            <a:r>
              <a:rPr lang="en-US" baseline="0" dirty="0" smtClean="0"/>
              <a:t>Some view the development of social presence online</a:t>
            </a:r>
          </a:p>
          <a:p>
            <a:endParaRPr lang="en-US" baseline="0" dirty="0" smtClean="0"/>
          </a:p>
          <a:p>
            <a:r>
              <a:rPr lang="en-US" baseline="0" dirty="0" smtClean="0"/>
              <a:t> to be an necessary communication component</a:t>
            </a:r>
          </a:p>
          <a:p>
            <a:r>
              <a:rPr lang="en-US" baseline="0" dirty="0" smtClean="0"/>
              <a:t> in order to foster </a:t>
            </a:r>
          </a:p>
          <a:p>
            <a:r>
              <a:rPr lang="en-US" baseline="0" dirty="0" smtClean="0"/>
              <a:t> the opportunity </a:t>
            </a:r>
          </a:p>
          <a:p>
            <a:endParaRPr lang="en-US" baseline="0" dirty="0" smtClean="0"/>
          </a:p>
          <a:p>
            <a:r>
              <a:rPr lang="en-US" baseline="0" dirty="0" smtClean="0"/>
              <a:t>to develop the other two presences.</a:t>
            </a:r>
          </a:p>
          <a:p>
            <a:endParaRPr lang="en-US" baseline="0" dirty="0" smtClean="0"/>
          </a:p>
          <a:p>
            <a:endParaRPr lang="en-US" baseline="0" dirty="0" smtClean="0"/>
          </a:p>
          <a:p>
            <a:r>
              <a:rPr lang="en-US" baseline="0" dirty="0" smtClean="0"/>
              <a:t>This was a reasonable place to focus our attention.</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15</a:t>
            </a:fld>
            <a:endParaRPr lang="en-US" dirty="0"/>
          </a:p>
        </p:txBody>
      </p:sp>
    </p:spTree>
    <p:extLst>
      <p:ext uri="{BB962C8B-B14F-4D97-AF65-F5344CB8AC3E}">
        <p14:creationId xmlns:p14="http://schemas.microsoft.com/office/powerpoint/2010/main" val="3440542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indicators have changed</a:t>
            </a:r>
            <a:r>
              <a:rPr lang="en-US" baseline="0" dirty="0" smtClean="0"/>
              <a:t> over time</a:t>
            </a:r>
          </a:p>
          <a:p>
            <a:endParaRPr lang="en-US" baseline="0" dirty="0" smtClean="0"/>
          </a:p>
          <a:p>
            <a:r>
              <a:rPr lang="en-US" baseline="0" dirty="0" smtClean="0"/>
              <a:t>Because WhatsApp’s technical capabilities, two indicators were removed  “continuing a thread”  And  “quoting from other messages”</a:t>
            </a:r>
          </a:p>
          <a:p>
            <a:endParaRPr lang="en-US" baseline="0" dirty="0" smtClean="0"/>
          </a:p>
          <a:p>
            <a:r>
              <a:rPr lang="en-US" baseline="0" dirty="0" smtClean="0"/>
              <a:t>Others have demonstrated the value of adding an indicator for “expressing disagreement,”  </a:t>
            </a:r>
          </a:p>
          <a:p>
            <a:endParaRPr lang="en-US" baseline="0" dirty="0" smtClean="0"/>
          </a:p>
          <a:p>
            <a:r>
              <a:rPr lang="en-US" baseline="0" dirty="0" smtClean="0"/>
              <a:t>Even in the seminal work on social presence in the COI, Rourke, Anderson, Garrison, and Archer (1999), Describe the expression of disagreement as being “characteristic of those who share strong bonds (p.60).”</a:t>
            </a:r>
          </a:p>
          <a:p>
            <a:endParaRPr lang="en-US" baseline="0" dirty="0" smtClean="0"/>
          </a:p>
          <a:p>
            <a:r>
              <a:rPr lang="en-US" baseline="0" dirty="0" smtClean="0"/>
              <a:t>Even in the seminal  Elsewhere in the COI framework, the expression of disagreement is valued. </a:t>
            </a:r>
          </a:p>
          <a:p>
            <a:endParaRPr lang="en-US" baseline="0" dirty="0" smtClean="0"/>
          </a:p>
          <a:p>
            <a:r>
              <a:rPr lang="en-US" baseline="0" dirty="0" smtClean="0"/>
              <a:t>Like any social presence indicator,  too much or too little can hinder  the development of a online community I</a:t>
            </a:r>
          </a:p>
          <a:p>
            <a:endParaRPr lang="en-US" baseline="0" dirty="0" smtClean="0"/>
          </a:p>
          <a:p>
            <a:r>
              <a:rPr lang="en-US" baseline="0" dirty="0" smtClean="0"/>
              <a:t>in which deep and meaningful learning might occur.  </a:t>
            </a:r>
          </a:p>
        </p:txBody>
      </p:sp>
      <p:sp>
        <p:nvSpPr>
          <p:cNvPr id="4" name="Slide Number Placeholder 3"/>
          <p:cNvSpPr>
            <a:spLocks noGrp="1"/>
          </p:cNvSpPr>
          <p:nvPr>
            <p:ph type="sldNum" sz="quarter" idx="10"/>
          </p:nvPr>
        </p:nvSpPr>
        <p:spPr/>
        <p:txBody>
          <a:bodyPr/>
          <a:lstStyle/>
          <a:p>
            <a:fld id="{3CAC9E39-70FA-CA40-960B-761105E0DF9D}" type="slidenum">
              <a:rPr lang="en-US" smtClean="0"/>
              <a:t>16</a:t>
            </a:fld>
            <a:endParaRPr lang="en-US" dirty="0"/>
          </a:p>
        </p:txBody>
      </p:sp>
    </p:spTree>
    <p:extLst>
      <p:ext uri="{BB962C8B-B14F-4D97-AF65-F5344CB8AC3E}">
        <p14:creationId xmlns:p14="http://schemas.microsoft.com/office/powerpoint/2010/main" val="3440542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INEE sets a higher standard of cost/benefit analysis of the burden to participate for a learner in a fragile context.</a:t>
            </a:r>
          </a:p>
          <a:p>
            <a:endParaRPr lang="en-US" baseline="0" dirty="0" smtClean="0"/>
          </a:p>
          <a:p>
            <a:r>
              <a:rPr lang="en-US" baseline="0" dirty="0" smtClean="0"/>
              <a:t>We chose to study what the learners did in the context of their regular course interactions </a:t>
            </a:r>
          </a:p>
          <a:p>
            <a:endParaRPr lang="en-US" baseline="0" dirty="0" smtClean="0"/>
          </a:p>
          <a:p>
            <a:r>
              <a:rPr lang="en-US" baseline="0" dirty="0" smtClean="0"/>
              <a:t>and not to ask for their participation in extra activities </a:t>
            </a:r>
          </a:p>
          <a:p>
            <a:endParaRPr lang="en-US" baseline="0" dirty="0" smtClean="0"/>
          </a:p>
          <a:p>
            <a:r>
              <a:rPr lang="en-US" baseline="0" dirty="0" smtClean="0"/>
              <a:t>that would be desirable to triangulate data in a study, such as interviews, focus groups, etc.</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17</a:t>
            </a:fld>
            <a:endParaRPr lang="en-US" dirty="0"/>
          </a:p>
        </p:txBody>
      </p:sp>
    </p:spTree>
    <p:extLst>
      <p:ext uri="{BB962C8B-B14F-4D97-AF65-F5344CB8AC3E}">
        <p14:creationId xmlns:p14="http://schemas.microsoft.com/office/powerpoint/2010/main" val="2822339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had a s</a:t>
            </a:r>
            <a:r>
              <a:rPr lang="en-US" dirty="0" smtClean="0"/>
              <a:t>trong sample</a:t>
            </a:r>
            <a:r>
              <a:rPr lang="en-US" baseline="0" dirty="0" smtClean="0"/>
              <a:t> size.</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18</a:t>
            </a:fld>
            <a:endParaRPr lang="en-US" dirty="0"/>
          </a:p>
        </p:txBody>
      </p:sp>
    </p:spTree>
    <p:extLst>
      <p:ext uri="{BB962C8B-B14F-4D97-AF65-F5344CB8AC3E}">
        <p14:creationId xmlns:p14="http://schemas.microsoft.com/office/powerpoint/2010/main" val="2091875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Learners</a:t>
            </a:r>
            <a:r>
              <a:rPr lang="en-US" baseline="0" dirty="0" smtClean="0"/>
              <a:t> were in 30 WhatsApp groups. Two groups each.  One was a local discussion group of learners who met in between classes to discuss the readings.  </a:t>
            </a:r>
          </a:p>
          <a:p>
            <a:endParaRPr lang="en-US" baseline="0" dirty="0" smtClean="0"/>
          </a:p>
          <a:p>
            <a:r>
              <a:rPr lang="en-US" baseline="0" dirty="0" smtClean="0"/>
              <a:t>The other was bi-lateral group for the case study group assignment.</a:t>
            </a:r>
          </a:p>
          <a:p>
            <a:endParaRPr lang="en-US" baseline="0" dirty="0" smtClean="0"/>
          </a:p>
          <a:p>
            <a:r>
              <a:rPr lang="en-US" baseline="0" dirty="0" smtClean="0"/>
              <a:t>Study participants were scattered throughout the groups.</a:t>
            </a:r>
          </a:p>
          <a:p>
            <a:endParaRPr lang="en-US" baseline="0" dirty="0" smtClean="0"/>
          </a:p>
          <a:p>
            <a:r>
              <a:rPr lang="en-US" baseline="0" dirty="0" smtClean="0"/>
              <a:t>As luck would have it, 11 of these groups were completely comprised of study participants.</a:t>
            </a:r>
          </a:p>
          <a:p>
            <a:endParaRPr lang="en-US" baseline="0" dirty="0" smtClean="0"/>
          </a:p>
          <a:p>
            <a:r>
              <a:rPr lang="en-US" baseline="0" dirty="0" smtClean="0"/>
              <a:t>For this phase of the study, we used </a:t>
            </a:r>
          </a:p>
          <a:p>
            <a:endParaRPr lang="en-US" baseline="0" dirty="0" smtClean="0"/>
          </a:p>
          <a:p>
            <a:r>
              <a:rPr lang="en-US" baseline="0" dirty="0" smtClean="0"/>
              <a:t>All the learner authored chat messages </a:t>
            </a:r>
          </a:p>
          <a:p>
            <a:endParaRPr lang="en-US" baseline="0" dirty="0" smtClean="0"/>
          </a:p>
          <a:p>
            <a:r>
              <a:rPr lang="en-US" baseline="0" dirty="0" smtClean="0"/>
              <a:t>rom these 11 groups.</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19</a:t>
            </a:fld>
            <a:endParaRPr lang="en-US" dirty="0"/>
          </a:p>
        </p:txBody>
      </p:sp>
    </p:spTree>
    <p:extLst>
      <p:ext uri="{BB962C8B-B14F-4D97-AF65-F5344CB8AC3E}">
        <p14:creationId xmlns:p14="http://schemas.microsoft.com/office/powerpoint/2010/main" val="2194653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how it breaks down.</a:t>
            </a:r>
          </a:p>
          <a:p>
            <a:endParaRPr lang="en-US" dirty="0" smtClean="0"/>
          </a:p>
          <a:p>
            <a:r>
              <a:rPr lang="en-US" dirty="0" smtClean="0"/>
              <a:t>We</a:t>
            </a:r>
            <a:r>
              <a:rPr lang="en-US" baseline="0" dirty="0" smtClean="0"/>
              <a:t> employed a negotiated coding method</a:t>
            </a:r>
          </a:p>
          <a:p>
            <a:endParaRPr lang="en-US" baseline="0" dirty="0" smtClean="0"/>
          </a:p>
          <a:p>
            <a:r>
              <a:rPr lang="en-US" baseline="0" dirty="0" smtClean="0"/>
              <a:t>where each coder, </a:t>
            </a:r>
          </a:p>
          <a:p>
            <a:endParaRPr lang="en-US" baseline="0" dirty="0" smtClean="0"/>
          </a:p>
          <a:p>
            <a:r>
              <a:rPr lang="en-US" baseline="0" dirty="0" smtClean="0"/>
              <a:t>coded 100%  (not a sample) of the 7, 656 messages, separately.</a:t>
            </a:r>
          </a:p>
          <a:p>
            <a:endParaRPr lang="en-US" baseline="0" dirty="0" smtClean="0"/>
          </a:p>
          <a:p>
            <a:r>
              <a:rPr lang="en-US" baseline="0" dirty="0" smtClean="0"/>
              <a:t>The coding was compared, </a:t>
            </a:r>
          </a:p>
          <a:p>
            <a:endParaRPr lang="en-US" baseline="0" dirty="0" smtClean="0"/>
          </a:p>
          <a:p>
            <a:r>
              <a:rPr lang="en-US" baseline="0" dirty="0" smtClean="0"/>
              <a:t>and those in disagreement were discussed</a:t>
            </a:r>
          </a:p>
          <a:p>
            <a:endParaRPr lang="en-US" baseline="0" dirty="0" smtClean="0"/>
          </a:p>
          <a:p>
            <a:r>
              <a:rPr lang="en-US" baseline="0" dirty="0" smtClean="0"/>
              <a:t>with the aim to find a negotiated agreement </a:t>
            </a:r>
          </a:p>
          <a:p>
            <a:endParaRPr lang="en-US" baseline="0" dirty="0" smtClean="0"/>
          </a:p>
          <a:p>
            <a:r>
              <a:rPr lang="en-US" baseline="0" dirty="0" smtClean="0"/>
              <a:t>on </a:t>
            </a:r>
            <a:r>
              <a:rPr lang="en-US" b="1" baseline="0" dirty="0" smtClean="0"/>
              <a:t>most if not all </a:t>
            </a:r>
            <a:r>
              <a:rPr lang="en-US" baseline="0" dirty="0" smtClean="0"/>
              <a:t>of the data points.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20</a:t>
            </a:fld>
            <a:endParaRPr lang="en-US" dirty="0"/>
          </a:p>
        </p:txBody>
      </p:sp>
    </p:spTree>
    <p:extLst>
      <p:ext uri="{BB962C8B-B14F-4D97-AF65-F5344CB8AC3E}">
        <p14:creationId xmlns:p14="http://schemas.microsoft.com/office/powerpoint/2010/main" val="3849229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7B50021E-EB44-584B-A342-C082D4CA1D49}" type="slidenum">
              <a:rPr lang="en-US" smtClean="0"/>
              <a:t>21</a:t>
            </a:fld>
            <a:r>
              <a:rPr lang="en-US" dirty="0" smtClean="0"/>
              <a:t>The initial</a:t>
            </a:r>
            <a:r>
              <a:rPr lang="en-US" baseline="0" dirty="0" smtClean="0"/>
              <a:t> comparison accented straight forward mistakes.  </a:t>
            </a:r>
          </a:p>
          <a:p>
            <a:r>
              <a:rPr lang="en-US" baseline="0" dirty="0" smtClean="0"/>
              <a:t>Which is an advantage of this method.</a:t>
            </a:r>
            <a:endParaRPr lang="en-US" dirty="0" smtClean="0"/>
          </a:p>
          <a:p>
            <a:endParaRPr lang="en-US" dirty="0" smtClean="0"/>
          </a:p>
          <a:p>
            <a:r>
              <a:rPr lang="en-US" dirty="0" smtClean="0"/>
              <a:t>The discussion</a:t>
            </a:r>
            <a:r>
              <a:rPr lang="en-US" baseline="0" dirty="0" smtClean="0"/>
              <a:t> of the final 488 messages was animated, </a:t>
            </a:r>
          </a:p>
          <a:p>
            <a:r>
              <a:rPr lang="en-US" baseline="0" dirty="0" smtClean="0"/>
              <a:t>And highlighted</a:t>
            </a:r>
            <a:r>
              <a:rPr lang="en-US" b="1" baseline="0" dirty="0" smtClean="0"/>
              <a:t> potential </a:t>
            </a:r>
            <a:r>
              <a:rPr lang="en-US" baseline="0" dirty="0" smtClean="0"/>
              <a:t>limitations of the coders’ skills,</a:t>
            </a:r>
          </a:p>
          <a:p>
            <a:endParaRPr lang="en-US" baseline="0" dirty="0" smtClean="0"/>
          </a:p>
          <a:p>
            <a:r>
              <a:rPr lang="en-US" baseline="0" dirty="0" smtClean="0"/>
              <a:t>due to cultural nuances of a given written message, or text-speak contraction, or use of emoticon.</a:t>
            </a:r>
          </a:p>
          <a:p>
            <a:endParaRPr lang="en-US" baseline="0" dirty="0" smtClean="0"/>
          </a:p>
          <a:p>
            <a:r>
              <a:rPr lang="en-US" baseline="0" dirty="0" smtClean="0"/>
              <a:t>We couldn’t really be sure we weren’t making a cultural misstep.</a:t>
            </a:r>
          </a:p>
          <a:p>
            <a:endParaRPr lang="en-US" baseline="0" dirty="0" smtClean="0"/>
          </a:p>
          <a:p>
            <a:r>
              <a:rPr lang="en-US" baseline="0" dirty="0" smtClean="0"/>
              <a:t>It is unrealistic that two coders may adequately perceive </a:t>
            </a:r>
          </a:p>
          <a:p>
            <a:r>
              <a:rPr lang="en-US" b="1" baseline="0" dirty="0" smtClean="0"/>
              <a:t>All </a:t>
            </a:r>
            <a:r>
              <a:rPr lang="en-US" b="0" baseline="0" dirty="0" smtClean="0"/>
              <a:t>the subtleties in chat message communications between diverse participants in this study.</a:t>
            </a:r>
            <a:endParaRPr lang="en-US" b="1"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21</a:t>
            </a:fld>
            <a:endParaRPr lang="en-US" dirty="0"/>
          </a:p>
        </p:txBody>
      </p:sp>
    </p:spTree>
    <p:extLst>
      <p:ext uri="{BB962C8B-B14F-4D97-AF65-F5344CB8AC3E}">
        <p14:creationId xmlns:p14="http://schemas.microsoft.com/office/powerpoint/2010/main" val="4069841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Here’s how it parses out.</a:t>
            </a:r>
          </a:p>
          <a:p>
            <a:endParaRPr lang="en-US" b="0" baseline="0" dirty="0" smtClean="0"/>
          </a:p>
          <a:p>
            <a:r>
              <a:rPr lang="en-US" b="0" baseline="0" dirty="0" smtClean="0"/>
              <a:t>It was surprising that “Phatic” was the area of least agreement.</a:t>
            </a:r>
          </a:p>
          <a:p>
            <a:endParaRPr lang="en-US" b="0" baseline="0" dirty="0" smtClean="0"/>
          </a:p>
          <a:p>
            <a:endParaRPr lang="en-US" b="0" baseline="0" dirty="0" smtClean="0"/>
          </a:p>
          <a:p>
            <a:endParaRPr lang="en-US" b="0" baseline="0" dirty="0" smtClean="0"/>
          </a:p>
          <a:p>
            <a:r>
              <a:rPr lang="en-US" b="0" baseline="0" dirty="0" smtClean="0"/>
              <a:t>- </a:t>
            </a:r>
          </a:p>
          <a:p>
            <a:r>
              <a:rPr lang="en-US" b="0" baseline="0" dirty="0" smtClean="0"/>
              <a:t>-- </a:t>
            </a:r>
          </a:p>
          <a:p>
            <a:endParaRPr lang="en-US" b="0"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22</a:t>
            </a:fld>
            <a:endParaRPr lang="en-US" dirty="0"/>
          </a:p>
        </p:txBody>
      </p:sp>
    </p:spTree>
    <p:extLst>
      <p:ext uri="{BB962C8B-B14F-4D97-AF65-F5344CB8AC3E}">
        <p14:creationId xmlns:p14="http://schemas.microsoft.com/office/powerpoint/2010/main" val="4069841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wouldn’t have guessed that this</a:t>
            </a:r>
            <a:r>
              <a:rPr lang="en-US" baseline="0" dirty="0" smtClean="0"/>
              <a:t> would be the area of least agreement.</a:t>
            </a:r>
          </a:p>
          <a:p>
            <a:endParaRPr lang="en-US" baseline="0" dirty="0" smtClean="0"/>
          </a:p>
          <a:p>
            <a:r>
              <a:rPr lang="en-US" baseline="0" dirty="0" smtClean="0"/>
              <a:t>I think it is because the two coders use language differently </a:t>
            </a:r>
          </a:p>
          <a:p>
            <a:endParaRPr lang="en-US" baseline="0" dirty="0" smtClean="0"/>
          </a:p>
          <a:p>
            <a:r>
              <a:rPr lang="en-US" baseline="0" dirty="0" smtClean="0"/>
              <a:t>and therefore viewed “purely social functions” of language differently.</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23</a:t>
            </a:fld>
            <a:endParaRPr lang="en-US" dirty="0"/>
          </a:p>
        </p:txBody>
      </p:sp>
    </p:spTree>
    <p:extLst>
      <p:ext uri="{BB962C8B-B14F-4D97-AF65-F5344CB8AC3E}">
        <p14:creationId xmlns:p14="http://schemas.microsoft.com/office/powerpoint/2010/main" val="114116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This</a:t>
            </a:r>
            <a:r>
              <a:rPr lang="en-US" baseline="0" dirty="0" smtClean="0"/>
              <a:t> chart is based on the 174 learner authored chat messages from one group.  </a:t>
            </a:r>
          </a:p>
          <a:p>
            <a:endParaRPr lang="en-US" baseline="0" dirty="0" smtClean="0"/>
          </a:p>
          <a:p>
            <a:r>
              <a:rPr lang="en-US" baseline="0" dirty="0" smtClean="0"/>
              <a:t>The social presence indicators were aggregated into their respective categories in the COI framework, of affective, interactive, or cohesive.</a:t>
            </a:r>
          </a:p>
          <a:p>
            <a:endParaRPr lang="en-US" baseline="0" dirty="0" smtClean="0"/>
          </a:p>
          <a:p>
            <a:r>
              <a:rPr lang="en-US" baseline="0" dirty="0" smtClean="0"/>
              <a:t>This is the result of the 522 data points plotted over time.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did this for each of the eleven groups being analyzed and did not find any discernable pattern between groups as of yet. I chose to share this one, today, because it was sizable data set.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25</a:t>
            </a:fld>
            <a:endParaRPr lang="en-US" dirty="0"/>
          </a:p>
        </p:txBody>
      </p:sp>
    </p:spTree>
    <p:extLst>
      <p:ext uri="{BB962C8B-B14F-4D97-AF65-F5344CB8AC3E}">
        <p14:creationId xmlns:p14="http://schemas.microsoft.com/office/powerpoint/2010/main" val="1604102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wanted to know who talks to whom, and what they say (as coded for social presence).</a:t>
            </a:r>
          </a:p>
          <a:p>
            <a:endParaRPr lang="en-US" baseline="0" dirty="0" smtClean="0"/>
          </a:p>
          <a:p>
            <a:r>
              <a:rPr lang="en-US" baseline="0" dirty="0" smtClean="0"/>
              <a:t>Here’s where I was going with this.</a:t>
            </a:r>
          </a:p>
          <a:p>
            <a:endParaRPr lang="en-US" baseline="0" dirty="0" smtClean="0"/>
          </a:p>
          <a:p>
            <a:r>
              <a:rPr lang="en-US" baseline="0" dirty="0" smtClean="0"/>
              <a:t>As all WhatsApp chat messages are one to many relationship, one person posts, and everyone can read it.  I pulled out those messages which addressed a specific person in the group.</a:t>
            </a:r>
          </a:p>
          <a:p>
            <a:endParaRPr lang="en-US" baseline="0" dirty="0" smtClean="0"/>
          </a:p>
          <a:p>
            <a:r>
              <a:rPr lang="en-US" baseline="0" dirty="0" smtClean="0"/>
              <a:t>Then I weighted each message as one of the three categories (cohesive, affective, or interactive 1, 2, &amp; 3 respectively).  </a:t>
            </a:r>
          </a:p>
          <a:p>
            <a:endParaRPr lang="en-US" baseline="0" dirty="0" smtClean="0"/>
          </a:p>
          <a:p>
            <a:r>
              <a:rPr lang="en-US" baseline="0" dirty="0" smtClean="0"/>
              <a:t>This meant </a:t>
            </a:r>
          </a:p>
          <a:p>
            <a:endParaRPr lang="en-US" baseline="0" dirty="0" smtClean="0"/>
          </a:p>
          <a:p>
            <a:r>
              <a:rPr lang="en-US" baseline="0" dirty="0" smtClean="0"/>
              <a:t>building an algorithm that would generate a fair representation based on the coding of 10 of the 11 indicators.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eventually dropped out the one indicator for “using names” since that was the basis for inclusion for this initial test of visualizing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since they all equally had it.</a:t>
            </a:r>
          </a:p>
          <a:p>
            <a:endParaRPr lang="en-US" b="1" baseline="0" dirty="0" smtClean="0"/>
          </a:p>
          <a:p>
            <a:r>
              <a:rPr lang="en-US" b="1" baseline="0" dirty="0" smtClean="0"/>
              <a:t>“who talks to whom and social presence are they conveying”</a:t>
            </a:r>
          </a:p>
          <a:p>
            <a:endParaRPr lang="en-US" baseline="0" dirty="0" smtClean="0"/>
          </a:p>
          <a:p>
            <a:endParaRPr lang="en-US" b="0" baseline="0" dirty="0" smtClean="0"/>
          </a:p>
          <a:p>
            <a:endParaRPr lang="en-US" b="0" baseline="0" dirty="0" smtClean="0"/>
          </a:p>
          <a:p>
            <a:endParaRPr lang="en-US" b="0" baseline="0" dirty="0" smtClean="0"/>
          </a:p>
          <a:p>
            <a:r>
              <a:rPr lang="en-US" b="0" baseline="0" dirty="0" smtClean="0"/>
              <a:t>- </a:t>
            </a:r>
          </a:p>
          <a:p>
            <a:r>
              <a:rPr lang="en-US" b="0" baseline="0" dirty="0" smtClean="0"/>
              <a:t>-- </a:t>
            </a:r>
          </a:p>
          <a:p>
            <a:endParaRPr lang="en-US" b="0"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26</a:t>
            </a:fld>
            <a:endParaRPr lang="en-US" dirty="0"/>
          </a:p>
        </p:txBody>
      </p:sp>
    </p:spTree>
    <p:extLst>
      <p:ext uri="{BB962C8B-B14F-4D97-AF65-F5344CB8AC3E}">
        <p14:creationId xmlns:p14="http://schemas.microsoft.com/office/powerpoint/2010/main" val="4069841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Unfortunately, my three levels of weighting got rolled into the multiple messages calculation, </a:t>
            </a:r>
          </a:p>
          <a:p>
            <a:r>
              <a:rPr lang="en-US" baseline="0" dirty="0" smtClean="0"/>
              <a:t>and the thickness of the lines in this network aren’t reflecting my weighting alone, </a:t>
            </a:r>
          </a:p>
          <a:p>
            <a:endParaRPr lang="en-US" baseline="0" dirty="0" smtClean="0"/>
          </a:p>
          <a:p>
            <a:r>
              <a:rPr lang="en-US" baseline="0" dirty="0" smtClean="0"/>
              <a:t>they’re rolled into the visualization of multiple messages between group members.</a:t>
            </a:r>
          </a:p>
          <a:p>
            <a:endParaRPr lang="en-US" baseline="0" dirty="0" smtClean="0"/>
          </a:p>
          <a:p>
            <a:r>
              <a:rPr lang="en-US" baseline="0" dirty="0" smtClean="0"/>
              <a:t>The five large circles are the five members of the teaching and research team that were in the groups. They’re included if messages were directed to one of them. Their responses to those messages aren’t on this chart.</a:t>
            </a:r>
          </a:p>
          <a:p>
            <a:endParaRPr lang="en-US" baseline="0" dirty="0" smtClean="0"/>
          </a:p>
          <a:p>
            <a:r>
              <a:rPr lang="en-US" baseline="0" dirty="0" smtClean="0"/>
              <a:t>The colours here are to help differentiate clusters of messages.</a:t>
            </a:r>
          </a:p>
          <a:p>
            <a:endParaRPr lang="en-US" baseline="0" dirty="0" smtClean="0"/>
          </a:p>
          <a:p>
            <a:r>
              <a:rPr lang="en-US" baseline="0" dirty="0" smtClean="0"/>
              <a:t>As I said at the beginning, this study is in progress.</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CAC9E39-70FA-CA40-960B-761105E0DF9D}" type="slidenum">
              <a:rPr lang="en-US" smtClean="0"/>
              <a:t>27</a:t>
            </a:fld>
            <a:endParaRPr lang="en-US" dirty="0"/>
          </a:p>
        </p:txBody>
      </p:sp>
    </p:spTree>
    <p:extLst>
      <p:ext uri="{BB962C8B-B14F-4D97-AF65-F5344CB8AC3E}">
        <p14:creationId xmlns:p14="http://schemas.microsoft.com/office/powerpoint/2010/main" val="4274024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of the current information communication technologies, </a:t>
            </a:r>
          </a:p>
          <a:p>
            <a:endParaRPr lang="en-US" dirty="0" smtClean="0"/>
          </a:p>
          <a:p>
            <a:r>
              <a:rPr lang="en-US" dirty="0" smtClean="0"/>
              <a:t>“</a:t>
            </a:r>
            <a:r>
              <a:rPr lang="en-CA" dirty="0" smtClean="0"/>
              <a:t>presence and absence </a:t>
            </a:r>
          </a:p>
          <a:p>
            <a:r>
              <a:rPr lang="en-CA" dirty="0" smtClean="0"/>
              <a:t>and actualized </a:t>
            </a:r>
          </a:p>
          <a:p>
            <a:r>
              <a:rPr lang="en-CA" dirty="0" smtClean="0"/>
              <a:t>are no longer so strictly spatialized</a:t>
            </a:r>
          </a:p>
          <a:p>
            <a:r>
              <a:rPr lang="en-CA" dirty="0" smtClean="0"/>
              <a:t>as near and far, </a:t>
            </a:r>
          </a:p>
          <a:p>
            <a:r>
              <a:rPr lang="en-CA" dirty="0" smtClean="0"/>
              <a:t>and thus no </a:t>
            </a:r>
          </a:p>
          <a:p>
            <a:r>
              <a:rPr lang="en-CA" dirty="0" smtClean="0"/>
              <a:t>with inside and outside“ </a:t>
            </a:r>
          </a:p>
          <a:p>
            <a:endParaRPr lang="en-CA" dirty="0" smtClean="0"/>
          </a:p>
          <a:p>
            <a:r>
              <a:rPr lang="en-CA" dirty="0" smtClean="0"/>
              <a:t>This is why it’s so</a:t>
            </a:r>
            <a:r>
              <a:rPr lang="en-CA" baseline="0" dirty="0" smtClean="0"/>
              <a:t> cool to me.</a:t>
            </a:r>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28</a:t>
            </a:fld>
            <a:endParaRPr lang="en-US" dirty="0"/>
          </a:p>
        </p:txBody>
      </p:sp>
    </p:spTree>
    <p:extLst>
      <p:ext uri="{BB962C8B-B14F-4D97-AF65-F5344CB8AC3E}">
        <p14:creationId xmlns:p14="http://schemas.microsoft.com/office/powerpoint/2010/main" val="1288242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29</a:t>
            </a:fld>
            <a:endParaRPr lang="en-US" dirty="0"/>
          </a:p>
        </p:txBody>
      </p:sp>
    </p:spTree>
    <p:extLst>
      <p:ext uri="{BB962C8B-B14F-4D97-AF65-F5344CB8AC3E}">
        <p14:creationId xmlns:p14="http://schemas.microsoft.com/office/powerpoint/2010/main" val="1029195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30</a:t>
            </a:fld>
            <a:endParaRPr lang="en-US" dirty="0"/>
          </a:p>
        </p:txBody>
      </p:sp>
    </p:spTree>
    <p:extLst>
      <p:ext uri="{BB962C8B-B14F-4D97-AF65-F5344CB8AC3E}">
        <p14:creationId xmlns:p14="http://schemas.microsoft.com/office/powerpoint/2010/main" val="1029195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31</a:t>
            </a:fld>
            <a:endParaRPr lang="en-US" dirty="0"/>
          </a:p>
        </p:txBody>
      </p:sp>
    </p:spTree>
    <p:extLst>
      <p:ext uri="{BB962C8B-B14F-4D97-AF65-F5344CB8AC3E}">
        <p14:creationId xmlns:p14="http://schemas.microsoft.com/office/powerpoint/2010/main" val="1029195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AC9E39-70FA-CA40-960B-761105E0DF9D}" type="slidenum">
              <a:rPr lang="en-US" smtClean="0"/>
              <a:t>32</a:t>
            </a:fld>
            <a:endParaRPr lang="en-US" dirty="0"/>
          </a:p>
        </p:txBody>
      </p:sp>
    </p:spTree>
    <p:extLst>
      <p:ext uri="{BB962C8B-B14F-4D97-AF65-F5344CB8AC3E}">
        <p14:creationId xmlns:p14="http://schemas.microsoft.com/office/powerpoint/2010/main" val="1029195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twitter and email.</a:t>
            </a:r>
          </a:p>
          <a:p>
            <a:endParaRPr lang="en-US" baseline="0" dirty="0" smtClean="0"/>
          </a:p>
          <a:p>
            <a:r>
              <a:rPr lang="en-US" baseline="0" dirty="0" smtClean="0"/>
              <a:t>I’ll turn it over to the panel.</a:t>
            </a:r>
            <a:endParaRPr lang="en-US" dirty="0"/>
          </a:p>
        </p:txBody>
      </p:sp>
      <p:sp>
        <p:nvSpPr>
          <p:cNvPr id="4" name="Slide Number Placeholder 3"/>
          <p:cNvSpPr>
            <a:spLocks noGrp="1"/>
          </p:cNvSpPr>
          <p:nvPr>
            <p:ph type="sldNum" sz="quarter" idx="10"/>
          </p:nvPr>
        </p:nvSpPr>
        <p:spPr/>
        <p:txBody>
          <a:bodyPr/>
          <a:lstStyle/>
          <a:p>
            <a:fld id="{B5531AD0-D99F-1140-B14B-FB74817AD085}" type="slidenum">
              <a:rPr lang="en-US" smtClean="0"/>
              <a:t>33</a:t>
            </a:fld>
            <a:endParaRPr lang="en-US" dirty="0"/>
          </a:p>
        </p:txBody>
      </p:sp>
    </p:spTree>
    <p:extLst>
      <p:ext uri="{BB962C8B-B14F-4D97-AF65-F5344CB8AC3E}">
        <p14:creationId xmlns:p14="http://schemas.microsoft.com/office/powerpoint/2010/main" val="1237894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twitter and email.</a:t>
            </a:r>
          </a:p>
          <a:p>
            <a:endParaRPr lang="en-US" baseline="0" dirty="0" smtClean="0"/>
          </a:p>
          <a:p>
            <a:r>
              <a:rPr lang="en-US" baseline="0" dirty="0" smtClean="0"/>
              <a:t>I’ll turn it over to the panel.</a:t>
            </a:r>
            <a:endParaRPr lang="en-US" dirty="0"/>
          </a:p>
        </p:txBody>
      </p:sp>
      <p:sp>
        <p:nvSpPr>
          <p:cNvPr id="4" name="Slide Number Placeholder 3"/>
          <p:cNvSpPr>
            <a:spLocks noGrp="1"/>
          </p:cNvSpPr>
          <p:nvPr>
            <p:ph type="sldNum" sz="quarter" idx="10"/>
          </p:nvPr>
        </p:nvSpPr>
        <p:spPr/>
        <p:txBody>
          <a:bodyPr/>
          <a:lstStyle/>
          <a:p>
            <a:fld id="{B5531AD0-D99F-1140-B14B-FB74817AD085}" type="slidenum">
              <a:rPr lang="en-US" smtClean="0"/>
              <a:t>34</a:t>
            </a:fld>
            <a:endParaRPr lang="en-US" dirty="0"/>
          </a:p>
        </p:txBody>
      </p:sp>
    </p:spTree>
    <p:extLst>
      <p:ext uri="{BB962C8B-B14F-4D97-AF65-F5344CB8AC3E}">
        <p14:creationId xmlns:p14="http://schemas.microsoft.com/office/powerpoint/2010/main" val="1237894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96DF29-94A5-F14A-93F8-5DBB9D4135DC}" type="datetime1">
              <a:rPr lang="en-CA" smtClean="0"/>
              <a:t>17-12-17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2008827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846223-6EDB-154C-BC2D-3160DE1FCE75}" type="datetime1">
              <a:rPr lang="en-CA" smtClean="0"/>
              <a:t>17-12-17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3469621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366425-B2A5-B94D-AE34-FEC8ACBFA00F}" type="datetime1">
              <a:rPr lang="en-CA" smtClean="0"/>
              <a:t>17-12-17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3423598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F1AE49-3D3D-4449-89DF-FD3940BBBA4B}" type="datetime1">
              <a:rPr lang="en-CA" smtClean="0"/>
              <a:t>17-12-17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3557746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86E51C-14D4-2C4F-90B9-1B23D682E16E}" type="datetime1">
              <a:rPr lang="en-CA" smtClean="0"/>
              <a:t>17-12-17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956784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C29813-B4B0-3C49-B938-6A64422EC04F}" type="datetime1">
              <a:rPr lang="en-CA" smtClean="0"/>
              <a:t>17-12-17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153675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573DA-AC7F-354F-B482-C15C941D6739}" type="datetime1">
              <a:rPr lang="en-CA" smtClean="0"/>
              <a:t>17-12-17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1488292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CB1C00-0E00-7443-87A6-8351160AB98C}" type="datetime1">
              <a:rPr lang="en-CA" smtClean="0"/>
              <a:t>17-12-17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2690166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8E26E-2484-DD4A-B829-DDDA530E4CBB}" type="datetime1">
              <a:rPr lang="en-CA" smtClean="0"/>
              <a:t>17-12-17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3941041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32A72-D3B7-1444-8995-7E486C51717C}" type="datetime1">
              <a:rPr lang="en-CA" smtClean="0"/>
              <a:t>17-12-17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1746780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9AB70-8869-374B-AC7C-47E6E31BB383}" type="datetime1">
              <a:rPr lang="en-CA" smtClean="0"/>
              <a:t>17-12-17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6715BA-9DCE-4546-BF97-9442A4A36D83}" type="slidenum">
              <a:rPr lang="en-US" smtClean="0"/>
              <a:t>‹#›</a:t>
            </a:fld>
            <a:endParaRPr lang="en-US" dirty="0"/>
          </a:p>
        </p:txBody>
      </p:sp>
    </p:spTree>
    <p:extLst>
      <p:ext uri="{BB962C8B-B14F-4D97-AF65-F5344CB8AC3E}">
        <p14:creationId xmlns:p14="http://schemas.microsoft.com/office/powerpoint/2010/main" val="13529921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5865A-8F09-0C43-B0E9-F982FDD59739}" type="datetime1">
              <a:rPr lang="en-CA" smtClean="0"/>
              <a:t>17-12-17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715BA-9DCE-4546-BF97-9442A4A36D83}" type="slidenum">
              <a:rPr lang="en-US" smtClean="0"/>
              <a:t>‹#›</a:t>
            </a:fld>
            <a:endParaRPr lang="en-US" dirty="0"/>
          </a:p>
        </p:txBody>
      </p:sp>
    </p:spTree>
    <p:extLst>
      <p:ext uri="{BB962C8B-B14F-4D97-AF65-F5344CB8AC3E}">
        <p14:creationId xmlns:p14="http://schemas.microsoft.com/office/powerpoint/2010/main" val="483492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1" kern="1200" cap="all" normalizeH="1">
          <a:solidFill>
            <a:schemeClr val="tx1"/>
          </a:solidFill>
          <a:latin typeface="Abadi MT Condensed Extra Bold"/>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bher.or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toolkit.ineesite.org/toolkit/INEEcms/uploads/1012/INEE_GuideBook_EN_2012%20LoRes.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blog.jis-oxford.co.uk/2017/03/27/diaspora-higher-education-whats-next-for-displaced-learner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sphereproject.org/handbook/" TargetMode="External"/><Relationship Id="rId4" Type="http://schemas.openxmlformats.org/officeDocument/2006/relationships/hyperlink" Target="http://www.unhcr.org/globaltrends2016/"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599" b="-24"/>
          <a:stretch/>
        </p:blipFill>
        <p:spPr bwMode="auto">
          <a:xfrm rot="5400000" flipH="1" flipV="1">
            <a:off x="2613674" y="863127"/>
            <a:ext cx="4093200" cy="6951600"/>
          </a:xfrm>
          <a:prstGeom prst="rect">
            <a:avLst/>
          </a:prstGeom>
          <a:noFill/>
          <a:ln>
            <a:noFill/>
          </a:ln>
          <a:scene3d>
            <a:camera prst="orthographicFront">
              <a:rot lat="0" lon="0" rev="21540000"/>
            </a:camera>
            <a:lightRig rig="threePt" dir="t"/>
          </a:scene3d>
        </p:spPr>
      </p:pic>
      <p:sp>
        <p:nvSpPr>
          <p:cNvPr id="2" name="Title 1"/>
          <p:cNvSpPr>
            <a:spLocks noGrp="1"/>
          </p:cNvSpPr>
          <p:nvPr>
            <p:ph type="ctrTitle"/>
          </p:nvPr>
        </p:nvSpPr>
        <p:spPr>
          <a:xfrm>
            <a:off x="782562" y="362431"/>
            <a:ext cx="7772400" cy="2260122"/>
          </a:xfrm>
        </p:spPr>
        <p:txBody>
          <a:bodyPr>
            <a:normAutofit/>
          </a:bodyPr>
          <a:lstStyle/>
          <a:p>
            <a:r>
              <a:rPr lang="en-CA" dirty="0"/>
              <a:t>Online communications </a:t>
            </a:r>
            <a:r>
              <a:rPr lang="en-CA" dirty="0" smtClean="0"/>
              <a:t/>
            </a:r>
            <a:br>
              <a:rPr lang="en-CA" dirty="0" smtClean="0"/>
            </a:br>
            <a:r>
              <a:rPr lang="en-CA" dirty="0" smtClean="0"/>
              <a:t>of multi</a:t>
            </a:r>
            <a:r>
              <a:rPr lang="en-CA" normalizeH="0" baseline="30000" dirty="0" smtClean="0">
                <a:latin typeface="Arial Black"/>
                <a:cs typeface="Avenir Black"/>
              </a:rPr>
              <a:t>-</a:t>
            </a:r>
            <a:r>
              <a:rPr lang="en-CA" dirty="0" smtClean="0"/>
              <a:t>site </a:t>
            </a:r>
            <a:r>
              <a:rPr lang="en-CA" dirty="0"/>
              <a:t>blended learning </a:t>
            </a:r>
            <a:r>
              <a:rPr lang="en-CA" sz="2400" dirty="0"/>
              <a:t>in </a:t>
            </a:r>
            <a:r>
              <a:rPr lang="en-CA" sz="2400" dirty="0" smtClean="0"/>
              <a:t>Toronto </a:t>
            </a:r>
            <a:r>
              <a:rPr lang="en-CA" sz="2400" dirty="0"/>
              <a:t>Canada and refugee camps in Dadaab </a:t>
            </a:r>
            <a:r>
              <a:rPr lang="en-CA" sz="2400" dirty="0" smtClean="0"/>
              <a:t>Kenya</a:t>
            </a:r>
            <a:endParaRPr lang="en-CA" sz="2400" dirty="0"/>
          </a:p>
        </p:txBody>
      </p:sp>
      <p:sp>
        <p:nvSpPr>
          <p:cNvPr id="3" name="Subtitle 2"/>
          <p:cNvSpPr>
            <a:spLocks noGrp="1"/>
          </p:cNvSpPr>
          <p:nvPr>
            <p:ph type="subTitle" idx="1"/>
          </p:nvPr>
        </p:nvSpPr>
        <p:spPr>
          <a:xfrm>
            <a:off x="685799" y="3836296"/>
            <a:ext cx="8051049" cy="2360994"/>
          </a:xfrm>
        </p:spPr>
        <p:txBody>
          <a:bodyPr/>
          <a:lstStyle/>
          <a:p>
            <a:r>
              <a:rPr lang="en-US" sz="3600" b="1" dirty="0" smtClean="0">
                <a:ln w="12700">
                  <a:solidFill>
                    <a:schemeClr val="tx1"/>
                  </a:solidFill>
                  <a:prstDash val="solid"/>
                </a:ln>
                <a:solidFill>
                  <a:schemeClr val="tx2">
                    <a:lumMod val="75000"/>
                  </a:schemeClr>
                </a:solidFill>
                <a:effectLst>
                  <a:outerShdw blurRad="41275" dist="20320" dir="1800000" algn="tl" rotWithShape="0">
                    <a:srgbClr val="000000">
                      <a:alpha val="40000"/>
                    </a:srgbClr>
                  </a:outerShdw>
                </a:effectLst>
                <a:latin typeface="Avenir Heavy"/>
                <a:cs typeface="Avenir Heavy"/>
              </a:rPr>
              <a:t>Peggy Lynn MacIsaac</a:t>
            </a:r>
          </a:p>
          <a:p>
            <a:endParaRPr lang="en-US" sz="1000" dirty="0" smtClean="0"/>
          </a:p>
          <a:p>
            <a:r>
              <a:rPr lang="en-US" sz="2800" b="1" dirty="0">
                <a:solidFill>
                  <a:srgbClr val="000000"/>
                </a:solidFill>
                <a:latin typeface="+mj-lt"/>
              </a:rPr>
              <a:t>Borderless Higher Education for Refugees (BHER) via York </a:t>
            </a:r>
            <a:r>
              <a:rPr lang="en-US" sz="2800" b="1" dirty="0" smtClean="0">
                <a:solidFill>
                  <a:srgbClr val="000000"/>
                </a:solidFill>
                <a:latin typeface="+mj-lt"/>
              </a:rPr>
              <a:t>University </a:t>
            </a:r>
            <a:endParaRPr lang="en-US" sz="2800" b="1" dirty="0">
              <a:solidFill>
                <a:srgbClr val="000000"/>
              </a:solidFill>
              <a:latin typeface="+mj-lt"/>
            </a:endParaRPr>
          </a:p>
          <a:p>
            <a:endParaRPr lang="en-US" b="1" dirty="0" smtClean="0"/>
          </a:p>
        </p:txBody>
      </p:sp>
    </p:spTree>
    <p:extLst>
      <p:ext uri="{BB962C8B-B14F-4D97-AF65-F5344CB8AC3E}">
        <p14:creationId xmlns:p14="http://schemas.microsoft.com/office/powerpoint/2010/main" val="3982661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599" b="-24"/>
          <a:stretch/>
        </p:blipFill>
        <p:spPr bwMode="auto">
          <a:xfrm rot="5400000" flipH="1" flipV="1">
            <a:off x="2613674" y="863127"/>
            <a:ext cx="4093200" cy="6951600"/>
          </a:xfrm>
          <a:prstGeom prst="rect">
            <a:avLst/>
          </a:prstGeom>
          <a:noFill/>
          <a:ln>
            <a:noFill/>
          </a:ln>
          <a:scene3d>
            <a:camera prst="orthographicFront">
              <a:rot lat="0" lon="0" rev="21540000"/>
            </a:camera>
            <a:lightRig rig="threePt" dir="t"/>
          </a:scene3d>
        </p:spPr>
      </p:pic>
      <p:sp>
        <p:nvSpPr>
          <p:cNvPr id="2" name="Title 1"/>
          <p:cNvSpPr>
            <a:spLocks noGrp="1"/>
          </p:cNvSpPr>
          <p:nvPr>
            <p:ph type="ctrTitle"/>
          </p:nvPr>
        </p:nvSpPr>
        <p:spPr>
          <a:xfrm>
            <a:off x="782562" y="362431"/>
            <a:ext cx="7772400" cy="2260122"/>
          </a:xfrm>
        </p:spPr>
        <p:txBody>
          <a:bodyPr>
            <a:normAutofit/>
          </a:bodyPr>
          <a:lstStyle/>
          <a:p>
            <a:r>
              <a:rPr lang="en-CA" dirty="0"/>
              <a:t>Online communications </a:t>
            </a:r>
            <a:r>
              <a:rPr lang="en-CA" dirty="0" smtClean="0"/>
              <a:t/>
            </a:r>
            <a:br>
              <a:rPr lang="en-CA" dirty="0" smtClean="0"/>
            </a:br>
            <a:r>
              <a:rPr lang="en-CA" dirty="0" smtClean="0"/>
              <a:t>of multi</a:t>
            </a:r>
            <a:r>
              <a:rPr lang="en-CA" normalizeH="0" baseline="30000" dirty="0" smtClean="0">
                <a:latin typeface="Arial Black"/>
                <a:cs typeface="Avenir Black"/>
              </a:rPr>
              <a:t>-</a:t>
            </a:r>
            <a:r>
              <a:rPr lang="en-CA" dirty="0" smtClean="0"/>
              <a:t>site </a:t>
            </a:r>
            <a:r>
              <a:rPr lang="en-CA" dirty="0"/>
              <a:t>blended learning </a:t>
            </a:r>
            <a:r>
              <a:rPr lang="en-CA" sz="2400" dirty="0"/>
              <a:t>in </a:t>
            </a:r>
            <a:r>
              <a:rPr lang="en-CA" sz="2400" dirty="0" smtClean="0"/>
              <a:t>Toronto </a:t>
            </a:r>
            <a:r>
              <a:rPr lang="en-CA" sz="2400" dirty="0"/>
              <a:t>Canada and refugee camps in Dadaab </a:t>
            </a:r>
            <a:r>
              <a:rPr lang="en-CA" sz="2400" dirty="0" smtClean="0"/>
              <a:t>Kenya</a:t>
            </a:r>
            <a:endParaRPr lang="en-CA" sz="2400" dirty="0"/>
          </a:p>
        </p:txBody>
      </p:sp>
      <p:sp>
        <p:nvSpPr>
          <p:cNvPr id="3" name="Subtitle 2"/>
          <p:cNvSpPr>
            <a:spLocks noGrp="1"/>
          </p:cNvSpPr>
          <p:nvPr>
            <p:ph type="subTitle" idx="1"/>
          </p:nvPr>
        </p:nvSpPr>
        <p:spPr>
          <a:xfrm>
            <a:off x="685799" y="3836296"/>
            <a:ext cx="8051049" cy="2360994"/>
          </a:xfrm>
        </p:spPr>
        <p:txBody>
          <a:bodyPr/>
          <a:lstStyle/>
          <a:p>
            <a:r>
              <a:rPr lang="en-US" sz="3600" b="1" dirty="0" smtClean="0">
                <a:ln w="12700">
                  <a:solidFill>
                    <a:schemeClr val="tx1"/>
                  </a:solidFill>
                  <a:prstDash val="solid"/>
                </a:ln>
                <a:solidFill>
                  <a:schemeClr val="tx2">
                    <a:lumMod val="75000"/>
                  </a:schemeClr>
                </a:solidFill>
                <a:effectLst>
                  <a:outerShdw blurRad="41275" dist="20320" dir="1800000" algn="tl" rotWithShape="0">
                    <a:srgbClr val="000000">
                      <a:alpha val="40000"/>
                    </a:srgbClr>
                  </a:outerShdw>
                </a:effectLst>
                <a:latin typeface="Avenir Heavy"/>
                <a:cs typeface="Avenir Heavy"/>
              </a:rPr>
              <a:t>Communication between learners</a:t>
            </a:r>
          </a:p>
          <a:p>
            <a:endParaRPr lang="en-US" sz="1000" dirty="0" smtClean="0"/>
          </a:p>
          <a:p>
            <a:endParaRPr lang="en-US" b="1" dirty="0" smtClean="0"/>
          </a:p>
        </p:txBody>
      </p:sp>
    </p:spTree>
    <p:extLst>
      <p:ext uri="{BB962C8B-B14F-4D97-AF65-F5344CB8AC3E}">
        <p14:creationId xmlns:p14="http://schemas.microsoft.com/office/powerpoint/2010/main" val="1560114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5596" y="2870380"/>
            <a:ext cx="3841138" cy="2194741"/>
          </a:xfrm>
        </p:spPr>
        <p:txBody>
          <a:bodyPr>
            <a:normAutofit/>
          </a:bodyPr>
          <a:lstStyle/>
          <a:p>
            <a:r>
              <a:rPr lang="en-US" dirty="0" smtClean="0"/>
              <a:t>The Course.</a:t>
            </a:r>
          </a:p>
          <a:p>
            <a:r>
              <a:rPr lang="en-US" dirty="0" smtClean="0"/>
              <a:t>The Study.</a:t>
            </a:r>
          </a:p>
          <a:p>
            <a:r>
              <a:rPr lang="en-US" dirty="0" smtClean="0"/>
              <a:t>Preliminary results.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039" t="29547" r="5152" b="60594"/>
          <a:stretch/>
        </p:blipFill>
        <p:spPr bwMode="auto">
          <a:xfrm rot="5400000" flipH="1" flipV="1">
            <a:off x="392092" y="3588170"/>
            <a:ext cx="2613681" cy="464139"/>
          </a:xfrm>
          <a:prstGeom prst="rect">
            <a:avLst/>
          </a:prstGeom>
          <a:noFill/>
          <a:ln>
            <a:solidFill>
              <a:schemeClr val="tx1"/>
            </a:solidFill>
          </a:ln>
          <a:scene3d>
            <a:camera prst="orthographicFront">
              <a:rot lat="0" lon="0" rev="21540000"/>
            </a:camera>
            <a:lightRig rig="threePt" dir="t"/>
          </a:scene3d>
        </p:spPr>
      </p:pic>
      <p:sp>
        <p:nvSpPr>
          <p:cNvPr id="6" name="Title 1"/>
          <p:cNvSpPr txBox="1">
            <a:spLocks/>
          </p:cNvSpPr>
          <p:nvPr/>
        </p:nvSpPr>
        <p:spPr>
          <a:xfrm>
            <a:off x="643170" y="362431"/>
            <a:ext cx="7772400" cy="22601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cap="all" normalizeH="1">
                <a:solidFill>
                  <a:schemeClr val="tx1"/>
                </a:solidFill>
                <a:latin typeface="Abadi MT Condensed Extra Bold"/>
                <a:ea typeface="+mj-ea"/>
                <a:cs typeface="+mj-cs"/>
              </a:defRPr>
            </a:lvl1pPr>
          </a:lstStyle>
          <a:p>
            <a:r>
              <a:rPr lang="en-CA" dirty="0" smtClean="0"/>
              <a:t>Online communications </a:t>
            </a:r>
            <a:br>
              <a:rPr lang="en-CA" dirty="0" smtClean="0"/>
            </a:br>
            <a:r>
              <a:rPr lang="en-CA" dirty="0" smtClean="0"/>
              <a:t>of multi</a:t>
            </a:r>
            <a:r>
              <a:rPr lang="en-CA" normalizeH="0" baseline="30000" dirty="0" smtClean="0">
                <a:latin typeface="Arial Black"/>
                <a:cs typeface="Avenir Black"/>
              </a:rPr>
              <a:t>-</a:t>
            </a:r>
            <a:r>
              <a:rPr lang="en-CA" dirty="0" smtClean="0"/>
              <a:t>site blended learning </a:t>
            </a:r>
            <a:r>
              <a:rPr lang="en-CA" sz="2400" dirty="0" smtClean="0"/>
              <a:t>in Toronto Canada and refugee camps in Dadaab Kenya</a:t>
            </a:r>
            <a:endParaRPr lang="en-CA" sz="2400"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079" t="61622" r="7245" b="29134"/>
          <a:stretch/>
        </p:blipFill>
        <p:spPr bwMode="auto">
          <a:xfrm rot="5400000" flipH="1">
            <a:off x="5915798" y="3562344"/>
            <a:ext cx="2613679" cy="515792"/>
          </a:xfrm>
          <a:prstGeom prst="rect">
            <a:avLst/>
          </a:prstGeom>
          <a:noFill/>
          <a:ln>
            <a:solidFill>
              <a:schemeClr val="tx1"/>
            </a:solidFill>
          </a:ln>
          <a:scene3d>
            <a:camera prst="orthographicFront">
              <a:rot lat="0" lon="0" rev="21540000"/>
            </a:camera>
            <a:lightRig rig="threePt" dir="t"/>
          </a:scene3d>
        </p:spPr>
      </p:pic>
    </p:spTree>
    <p:extLst>
      <p:ext uri="{BB962C8B-B14F-4D97-AF65-F5344CB8AC3E}">
        <p14:creationId xmlns:p14="http://schemas.microsoft.com/office/powerpoint/2010/main" val="3319898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0712"/>
            <a:ext cx="8229600" cy="1143000"/>
          </a:xfrm>
        </p:spPr>
        <p:txBody>
          <a:bodyPr/>
          <a:lstStyle/>
          <a:p>
            <a:r>
              <a:rPr lang="en-US" dirty="0" smtClean="0"/>
              <a:t>The COURSE</a:t>
            </a:r>
            <a:endParaRPr lang="en-US" dirty="0"/>
          </a:p>
        </p:txBody>
      </p:sp>
    </p:spTree>
    <p:extLst>
      <p:ext uri="{BB962C8B-B14F-4D97-AF65-F5344CB8AC3E}">
        <p14:creationId xmlns:p14="http://schemas.microsoft.com/office/powerpoint/2010/main" val="1919045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shadeToTitle="1">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course</a:t>
            </a:r>
            <a:endParaRPr lang="en-US" dirty="0"/>
          </a:p>
        </p:txBody>
      </p:sp>
      <p:sp>
        <p:nvSpPr>
          <p:cNvPr id="3" name="Content Placeholder 2"/>
          <p:cNvSpPr>
            <a:spLocks noGrp="1"/>
          </p:cNvSpPr>
          <p:nvPr>
            <p:ph idx="1"/>
          </p:nvPr>
        </p:nvSpPr>
        <p:spPr>
          <a:xfrm>
            <a:off x="1244600" y="1600200"/>
            <a:ext cx="7442200" cy="4525963"/>
          </a:xfrm>
        </p:spPr>
        <p:txBody>
          <a:bodyPr/>
          <a:lstStyle/>
          <a:p>
            <a:r>
              <a:rPr lang="en-US" dirty="0" smtClean="0"/>
              <a:t>Borderless Higher Education for Refugees (BHER) via York University. </a:t>
            </a:r>
          </a:p>
          <a:p>
            <a:r>
              <a:rPr lang="en-US" dirty="0" smtClean="0"/>
              <a:t>Undergraduate credit course. </a:t>
            </a:r>
          </a:p>
          <a:p>
            <a:r>
              <a:rPr lang="en-US" dirty="0" smtClean="0"/>
              <a:t>EDUC3711 </a:t>
            </a:r>
            <a:r>
              <a:rPr lang="en-US" i="1" dirty="0" smtClean="0"/>
              <a:t>Education and </a:t>
            </a:r>
            <a:r>
              <a:rPr lang="en-US" i="1" dirty="0"/>
              <a:t>International Development</a:t>
            </a:r>
            <a:r>
              <a:rPr lang="en-US" dirty="0"/>
              <a:t>.</a:t>
            </a:r>
          </a:p>
          <a:p>
            <a:r>
              <a:rPr lang="en-US" dirty="0"/>
              <a:t>C</a:t>
            </a:r>
            <a:r>
              <a:rPr lang="en-US" dirty="0" smtClean="0"/>
              <a:t>ompressed four-week summer term.</a:t>
            </a:r>
          </a:p>
          <a:p>
            <a:pPr marL="0" indent="0">
              <a:buNone/>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285" t="44340" r="7192" b="48081"/>
          <a:stretch/>
        </p:blipFill>
        <p:spPr bwMode="auto">
          <a:xfrm rot="5400000" flipH="1">
            <a:off x="-1053733" y="3056930"/>
            <a:ext cx="3428266" cy="584200"/>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5</a:t>
            </a:fld>
            <a:endParaRPr lang="en-US" dirty="0"/>
          </a:p>
        </p:txBody>
      </p:sp>
    </p:spTree>
    <p:extLst>
      <p:ext uri="{BB962C8B-B14F-4D97-AF65-F5344CB8AC3E}">
        <p14:creationId xmlns:p14="http://schemas.microsoft.com/office/powerpoint/2010/main" val="4125297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shadeToTitle="1">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Delivery Model</a:t>
            </a:r>
            <a:endParaRPr lang="en-US" dirty="0"/>
          </a:p>
        </p:txBody>
      </p:sp>
      <p:sp>
        <p:nvSpPr>
          <p:cNvPr id="3" name="Content Placeholder 2"/>
          <p:cNvSpPr>
            <a:spLocks noGrp="1"/>
          </p:cNvSpPr>
          <p:nvPr>
            <p:ph idx="1"/>
          </p:nvPr>
        </p:nvSpPr>
        <p:spPr>
          <a:xfrm>
            <a:off x="1244600" y="1600201"/>
            <a:ext cx="7442200" cy="4432300"/>
          </a:xfrm>
        </p:spPr>
        <p:txBody>
          <a:bodyPr/>
          <a:lstStyle/>
          <a:p>
            <a:r>
              <a:rPr lang="en-US" dirty="0" smtClean="0"/>
              <a:t>Multi-site blended learning </a:t>
            </a:r>
          </a:p>
          <a:p>
            <a:pPr lvl="1"/>
            <a:r>
              <a:rPr lang="en-US" dirty="0" smtClean="0"/>
              <a:t>Face-to-face. </a:t>
            </a:r>
          </a:p>
          <a:p>
            <a:pPr lvl="1"/>
            <a:r>
              <a:rPr lang="en-US" dirty="0" smtClean="0"/>
              <a:t>Online course using Moodle. </a:t>
            </a:r>
          </a:p>
          <a:p>
            <a:pPr lvl="1"/>
            <a:r>
              <a:rPr lang="en-US" dirty="0" smtClean="0"/>
              <a:t>26 learners from Toronto, Canada.</a:t>
            </a:r>
          </a:p>
          <a:p>
            <a:pPr lvl="1"/>
            <a:r>
              <a:rPr lang="en-US" dirty="0" smtClean="0"/>
              <a:t>25 Learners from a refugee camp in Dadaab, Kenya.</a:t>
            </a:r>
          </a:p>
          <a:p>
            <a:pPr marL="0" indent="0">
              <a:buNone/>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98" t="38170" r="11268" b="54868"/>
          <a:stretch/>
        </p:blipFill>
        <p:spPr bwMode="auto">
          <a:xfrm rot="5400000" flipH="1" flipV="1">
            <a:off x="-1215703" y="3319971"/>
            <a:ext cx="3900669" cy="511935"/>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6</a:t>
            </a:fld>
            <a:endParaRPr lang="en-US" dirty="0"/>
          </a:p>
        </p:txBody>
      </p:sp>
    </p:spTree>
    <p:extLst>
      <p:ext uri="{BB962C8B-B14F-4D97-AF65-F5344CB8AC3E}">
        <p14:creationId xmlns:p14="http://schemas.microsoft.com/office/powerpoint/2010/main" val="2333043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to the Internet</a:t>
            </a:r>
            <a:endParaRPr lang="en-US" dirty="0"/>
          </a:p>
        </p:txBody>
      </p:sp>
      <p:sp>
        <p:nvSpPr>
          <p:cNvPr id="3" name="Content Placeholder 2"/>
          <p:cNvSpPr>
            <a:spLocks noGrp="1"/>
          </p:cNvSpPr>
          <p:nvPr>
            <p:ph idx="1"/>
          </p:nvPr>
        </p:nvSpPr>
        <p:spPr>
          <a:xfrm>
            <a:off x="1244600" y="1600200"/>
            <a:ext cx="7442200" cy="4525963"/>
          </a:xfrm>
        </p:spPr>
        <p:txBody>
          <a:bodyPr/>
          <a:lstStyle/>
          <a:p>
            <a:pPr>
              <a:spcAft>
                <a:spcPts val="600"/>
              </a:spcAft>
            </a:pPr>
            <a:r>
              <a:rPr lang="en-US" dirty="0" smtClean="0"/>
              <a:t>For Kenyan based learners </a:t>
            </a:r>
            <a:r>
              <a:rPr lang="mr-IN" dirty="0" smtClean="0"/>
              <a:t>–</a:t>
            </a:r>
            <a:r>
              <a:rPr lang="en-US" dirty="0" smtClean="0"/>
              <a:t> once a week, when they travelled to the camp based learning centre.</a:t>
            </a:r>
          </a:p>
          <a:p>
            <a:pPr>
              <a:spcAft>
                <a:spcPts val="600"/>
              </a:spcAft>
            </a:pPr>
            <a:r>
              <a:rPr lang="en-US" dirty="0" smtClean="0"/>
              <a:t>The Kenyan learners were given iPads, but could not afford data plans.</a:t>
            </a:r>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972" t="4305" r="6219" b="85034"/>
          <a:stretch/>
        </p:blipFill>
        <p:spPr bwMode="auto">
          <a:xfrm rot="5400000" flipH="1" flipV="1">
            <a:off x="-1010810" y="2942545"/>
            <a:ext cx="3243600" cy="622800"/>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7</a:t>
            </a:fld>
            <a:endParaRPr lang="en-US" dirty="0"/>
          </a:p>
        </p:txBody>
      </p:sp>
    </p:spTree>
    <p:extLst>
      <p:ext uri="{BB962C8B-B14F-4D97-AF65-F5344CB8AC3E}">
        <p14:creationId xmlns:p14="http://schemas.microsoft.com/office/powerpoint/2010/main" val="3878816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shadeToTitle="1">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Timely Internet communication </a:t>
            </a:r>
            <a:endParaRPr lang="en-US" dirty="0"/>
          </a:p>
        </p:txBody>
      </p:sp>
      <p:sp>
        <p:nvSpPr>
          <p:cNvPr id="3" name="Content Placeholder 2"/>
          <p:cNvSpPr>
            <a:spLocks noGrp="1"/>
          </p:cNvSpPr>
          <p:nvPr>
            <p:ph idx="1"/>
          </p:nvPr>
        </p:nvSpPr>
        <p:spPr/>
        <p:txBody>
          <a:bodyPr>
            <a:normAutofit/>
          </a:bodyPr>
          <a:lstStyle/>
          <a:p>
            <a:pPr>
              <a:spcAft>
                <a:spcPts val="600"/>
              </a:spcAft>
            </a:pPr>
            <a:r>
              <a:rPr lang="en-US" dirty="0" smtClean="0"/>
              <a:t>Kenyan learners end of day was 4pm Kenyan time on Saturdays.</a:t>
            </a:r>
          </a:p>
          <a:p>
            <a:pPr>
              <a:spcAft>
                <a:spcPts val="600"/>
              </a:spcAft>
            </a:pPr>
            <a:r>
              <a:rPr lang="en-US" dirty="0" smtClean="0"/>
              <a:t>For the Toronto based teaching team and Toronto based learners this was 9am.</a:t>
            </a:r>
            <a:endParaRPr lang="en-US" i="1" dirty="0"/>
          </a:p>
          <a:p>
            <a:pPr marL="400050" lvl="1" indent="0">
              <a:buNone/>
            </a:pPr>
            <a:r>
              <a:rPr lang="en-US" i="1" dirty="0" smtClean="0">
                <a:solidFill>
                  <a:schemeClr val="accent1">
                    <a:lumMod val="75000"/>
                  </a:schemeClr>
                </a:solidFill>
              </a:rPr>
              <a:t>For the most part, if a learner posted a question using Moodle course communication tools, they would not have access to read the answer until the following Saturday.  This is too long a wait in a four week course.</a:t>
            </a:r>
            <a:endParaRPr lang="en-US" i="1"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576715BA-9DCE-4546-BF97-9442A4A36D83}" type="slidenum">
              <a:rPr lang="en-US" smtClean="0"/>
              <a:t>8</a:t>
            </a:fld>
            <a:endParaRPr lang="en-US" dirty="0"/>
          </a:p>
        </p:txBody>
      </p:sp>
    </p:spTree>
    <p:extLst>
      <p:ext uri="{BB962C8B-B14F-4D97-AF65-F5344CB8AC3E}">
        <p14:creationId xmlns:p14="http://schemas.microsoft.com/office/powerpoint/2010/main" val="2753854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Added WhatsApp</a:t>
            </a:r>
            <a:endParaRPr lang="en-US" dirty="0"/>
          </a:p>
        </p:txBody>
      </p:sp>
      <p:sp>
        <p:nvSpPr>
          <p:cNvPr id="3" name="Content Placeholder 2"/>
          <p:cNvSpPr>
            <a:spLocks noGrp="1"/>
          </p:cNvSpPr>
          <p:nvPr>
            <p:ph idx="1"/>
          </p:nvPr>
        </p:nvSpPr>
        <p:spPr/>
        <p:txBody>
          <a:bodyPr>
            <a:normAutofit/>
          </a:bodyPr>
          <a:lstStyle/>
          <a:p>
            <a:pPr>
              <a:spcAft>
                <a:spcPts val="600"/>
              </a:spcAft>
            </a:pPr>
            <a:r>
              <a:rPr lang="en-US" dirty="0" smtClean="0"/>
              <a:t>This removed </a:t>
            </a:r>
            <a:r>
              <a:rPr lang="en-US" i="1" dirty="0" smtClean="0"/>
              <a:t>most</a:t>
            </a:r>
            <a:r>
              <a:rPr lang="en-US" dirty="0" smtClean="0"/>
              <a:t> time limitations for asynchronous communication.</a:t>
            </a:r>
          </a:p>
          <a:p>
            <a:pPr>
              <a:spcAft>
                <a:spcPts val="600"/>
              </a:spcAft>
            </a:pPr>
            <a:r>
              <a:rPr lang="en-US" dirty="0" smtClean="0"/>
              <a:t>Composition of WhatsApp groups.</a:t>
            </a:r>
          </a:p>
          <a:p>
            <a:pPr lvl="1">
              <a:spcAft>
                <a:spcPts val="600"/>
              </a:spcAft>
            </a:pPr>
            <a:r>
              <a:rPr lang="en-US" dirty="0"/>
              <a:t>L</a:t>
            </a:r>
            <a:r>
              <a:rPr lang="en-US" dirty="0" smtClean="0"/>
              <a:t>ocal discussion groups. </a:t>
            </a:r>
          </a:p>
          <a:p>
            <a:pPr lvl="1">
              <a:spcAft>
                <a:spcPts val="600"/>
              </a:spcAft>
            </a:pPr>
            <a:r>
              <a:rPr lang="en-US" dirty="0" smtClean="0"/>
              <a:t>International group projects.</a:t>
            </a:r>
          </a:p>
          <a:p>
            <a:pPr lvl="1">
              <a:spcAft>
                <a:spcPts val="600"/>
              </a:spcAft>
            </a:pPr>
            <a:r>
              <a:rPr lang="en-US" dirty="0" smtClean="0"/>
              <a:t>All learners and </a:t>
            </a:r>
            <a:r>
              <a:rPr lang="en-US" dirty="0"/>
              <a:t>r</a:t>
            </a:r>
            <a:r>
              <a:rPr lang="en-US" dirty="0" smtClean="0"/>
              <a:t>esearch assistants.</a:t>
            </a:r>
          </a:p>
          <a:p>
            <a:pPr lvl="1">
              <a:spcAft>
                <a:spcPts val="600"/>
              </a:spcAft>
            </a:pPr>
            <a:r>
              <a:rPr lang="en-US" dirty="0" smtClean="0"/>
              <a:t>All the teaching and research </a:t>
            </a:r>
            <a:r>
              <a:rPr lang="en-US" dirty="0"/>
              <a:t>a</a:t>
            </a:r>
            <a:r>
              <a:rPr lang="en-US" dirty="0" smtClean="0"/>
              <a:t>ssistants.</a:t>
            </a:r>
          </a:p>
        </p:txBody>
      </p:sp>
      <p:sp>
        <p:nvSpPr>
          <p:cNvPr id="4" name="Slide Number Placeholder 3"/>
          <p:cNvSpPr>
            <a:spLocks noGrp="1"/>
          </p:cNvSpPr>
          <p:nvPr>
            <p:ph type="sldNum" sz="quarter" idx="12"/>
          </p:nvPr>
        </p:nvSpPr>
        <p:spPr/>
        <p:txBody>
          <a:bodyPr/>
          <a:lstStyle/>
          <a:p>
            <a:fld id="{576715BA-9DCE-4546-BF97-9442A4A36D83}" type="slidenum">
              <a:rPr lang="en-US" smtClean="0"/>
              <a:t>9</a:t>
            </a:fld>
            <a:endParaRPr lang="en-US" dirty="0"/>
          </a:p>
        </p:txBody>
      </p:sp>
    </p:spTree>
    <p:extLst>
      <p:ext uri="{BB962C8B-B14F-4D97-AF65-F5344CB8AC3E}">
        <p14:creationId xmlns:p14="http://schemas.microsoft.com/office/powerpoint/2010/main" val="2618556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0712"/>
            <a:ext cx="8229600" cy="1143000"/>
          </a:xfrm>
        </p:spPr>
        <p:txBody>
          <a:bodyPr/>
          <a:lstStyle/>
          <a:p>
            <a:r>
              <a:rPr lang="en-US" dirty="0" smtClean="0"/>
              <a:t>The Study</a:t>
            </a:r>
            <a:endParaRPr lang="en-US" dirty="0"/>
          </a:p>
        </p:txBody>
      </p:sp>
    </p:spTree>
    <p:extLst>
      <p:ext uri="{BB962C8B-B14F-4D97-AF65-F5344CB8AC3E}">
        <p14:creationId xmlns:p14="http://schemas.microsoft.com/office/powerpoint/2010/main" val="300407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latin typeface="Avenir Black"/>
                <a:cs typeface="Avenir Black"/>
              </a:rPr>
              <a:t>To increase opportunity </a:t>
            </a:r>
            <a:r>
              <a:rPr lang="en-US" dirty="0" smtClean="0"/>
              <a:t>for communication between learners of the two geographies in the hopes that deep and meaningful learning through collaboration could occur.</a:t>
            </a:r>
          </a:p>
          <a:p>
            <a:r>
              <a:rPr lang="en-US" b="1" dirty="0" smtClean="0">
                <a:latin typeface="Avenir Black"/>
                <a:cs typeface="Avenir Black"/>
              </a:rPr>
              <a:t>To study</a:t>
            </a:r>
            <a:r>
              <a:rPr lang="en-US" dirty="0" smtClean="0"/>
              <a:t> the development of social presence and learning networks of the learners via online communications.</a:t>
            </a:r>
          </a:p>
          <a:p>
            <a:r>
              <a:rPr lang="en-US" b="1" dirty="0" smtClean="0">
                <a:latin typeface="Avenir Black"/>
                <a:cs typeface="Avenir Black"/>
              </a:rPr>
              <a:t>To </a:t>
            </a:r>
            <a:r>
              <a:rPr lang="en-US" b="1" dirty="0">
                <a:latin typeface="Avenir Black"/>
                <a:cs typeface="Avenir Black"/>
              </a:rPr>
              <a:t>r</a:t>
            </a:r>
            <a:r>
              <a:rPr lang="en-US" b="1" dirty="0" smtClean="0">
                <a:latin typeface="Avenir Black"/>
                <a:cs typeface="Avenir Black"/>
              </a:rPr>
              <a:t>espect</a:t>
            </a:r>
            <a:r>
              <a:rPr lang="en-US" dirty="0" smtClean="0"/>
              <a:t> current research ethics and international standards for education in emergencies.</a:t>
            </a:r>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11</a:t>
            </a:fld>
            <a:endParaRPr lang="en-US" dirty="0"/>
          </a:p>
        </p:txBody>
      </p:sp>
    </p:spTree>
    <p:extLst>
      <p:ext uri="{BB962C8B-B14F-4D97-AF65-F5344CB8AC3E}">
        <p14:creationId xmlns:p14="http://schemas.microsoft.com/office/powerpoint/2010/main" val="478968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Ethics </a:t>
            </a:r>
            <a:endParaRPr lang="en-US" dirty="0"/>
          </a:p>
        </p:txBody>
      </p:sp>
      <p:sp>
        <p:nvSpPr>
          <p:cNvPr id="3" name="Content Placeholder 2"/>
          <p:cNvSpPr>
            <a:spLocks noGrp="1"/>
          </p:cNvSpPr>
          <p:nvPr>
            <p:ph idx="1"/>
          </p:nvPr>
        </p:nvSpPr>
        <p:spPr>
          <a:xfrm>
            <a:off x="1244600" y="1600200"/>
            <a:ext cx="7442200" cy="4525963"/>
          </a:xfrm>
        </p:spPr>
        <p:txBody>
          <a:bodyPr>
            <a:normAutofit fontScale="85000" lnSpcReduction="10000"/>
          </a:bodyPr>
          <a:lstStyle/>
          <a:p>
            <a:pPr>
              <a:spcAft>
                <a:spcPts val="600"/>
              </a:spcAft>
            </a:pPr>
            <a:r>
              <a:rPr lang="en-CA" b="1" i="1" dirty="0" smtClean="0">
                <a:latin typeface="Avenir Black"/>
                <a:cs typeface="Avenir Black"/>
              </a:rPr>
              <a:t>Tri-council policy statement: </a:t>
            </a:r>
            <a:r>
              <a:rPr lang="en-CA" i="1" dirty="0" smtClean="0"/>
              <a:t>Ethical conduct for </a:t>
            </a:r>
            <a:r>
              <a:rPr lang="en-CA" i="1" dirty="0"/>
              <a:t>researching involving humans</a:t>
            </a:r>
            <a:r>
              <a:rPr lang="en-CA" i="1" dirty="0" smtClean="0"/>
              <a:t>.</a:t>
            </a:r>
          </a:p>
          <a:p>
            <a:pPr lvl="1">
              <a:spcAft>
                <a:spcPts val="600"/>
              </a:spcAft>
            </a:pPr>
            <a:r>
              <a:rPr lang="en-CA" i="1" dirty="0" smtClean="0"/>
              <a:t>(Tri-council = </a:t>
            </a:r>
            <a:r>
              <a:rPr lang="en-CA" dirty="0" smtClean="0"/>
              <a:t>Canadian </a:t>
            </a:r>
            <a:r>
              <a:rPr lang="en-CA" dirty="0"/>
              <a:t>Institutes of Health Research, Natural Sciences and Engineering Research Council of Canada, and Social Sciences and Humanities Research Council of Canada</a:t>
            </a:r>
            <a:r>
              <a:rPr lang="en-CA" dirty="0" smtClean="0"/>
              <a:t>.) </a:t>
            </a:r>
            <a:endParaRPr lang="en-CA" i="1" dirty="0" smtClean="0"/>
          </a:p>
          <a:p>
            <a:pPr>
              <a:spcAft>
                <a:spcPts val="600"/>
              </a:spcAft>
            </a:pPr>
            <a:r>
              <a:rPr lang="en-US" i="1" dirty="0" smtClean="0">
                <a:latin typeface="Avenir Black"/>
                <a:cs typeface="Avenir Black"/>
              </a:rPr>
              <a:t>INEE </a:t>
            </a:r>
            <a:r>
              <a:rPr lang="en-US" i="1" dirty="0">
                <a:latin typeface="Avenir Black"/>
                <a:cs typeface="Avenir Black"/>
              </a:rPr>
              <a:t>minimum standards for education: </a:t>
            </a:r>
            <a:r>
              <a:rPr lang="en-US" i="1" dirty="0"/>
              <a:t>Preparedness, response, recovery.</a:t>
            </a:r>
            <a:r>
              <a:rPr lang="en-US" dirty="0"/>
              <a:t> </a:t>
            </a:r>
            <a:endParaRPr lang="en-US" dirty="0" smtClean="0"/>
          </a:p>
          <a:p>
            <a:pPr lvl="1">
              <a:spcAft>
                <a:spcPts val="600"/>
              </a:spcAft>
            </a:pPr>
            <a:r>
              <a:rPr lang="en-US" dirty="0" smtClean="0"/>
              <a:t>(INEE= </a:t>
            </a:r>
            <a:r>
              <a:rPr lang="en-US" dirty="0"/>
              <a:t>Inter-Agency Network for Education in Emergencies</a:t>
            </a:r>
            <a:r>
              <a:rPr lang="en-US" dirty="0" smtClean="0"/>
              <a:t>.)</a:t>
            </a:r>
          </a:p>
          <a:p>
            <a:pPr lvl="1"/>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39" t="29547" r="5152" b="60594"/>
          <a:stretch/>
        </p:blipFill>
        <p:spPr bwMode="auto">
          <a:xfrm rot="5400000" flipH="1" flipV="1">
            <a:off x="-876600" y="2951570"/>
            <a:ext cx="3243600" cy="576000"/>
          </a:xfrm>
          <a:prstGeom prst="rect">
            <a:avLst/>
          </a:prstGeom>
          <a:noFill/>
          <a:ln>
            <a:solidFill>
              <a:schemeClr val="tx1"/>
            </a:solidFill>
          </a:ln>
          <a:scene3d>
            <a:camera prst="orthographicFront">
              <a:rot lat="0" lon="0" rev="21540000"/>
            </a:camera>
            <a:lightRig rig="threePt" dir="t"/>
          </a:scene3d>
        </p:spPr>
      </p:pic>
      <p:sp>
        <p:nvSpPr>
          <p:cNvPr id="4" name="Slide Number Placeholder 3"/>
          <p:cNvSpPr>
            <a:spLocks noGrp="1"/>
          </p:cNvSpPr>
          <p:nvPr>
            <p:ph type="sldNum" sz="quarter" idx="12"/>
          </p:nvPr>
        </p:nvSpPr>
        <p:spPr/>
        <p:txBody>
          <a:bodyPr/>
          <a:lstStyle/>
          <a:p>
            <a:fld id="{576715BA-9DCE-4546-BF97-9442A4A36D83}" type="slidenum">
              <a:rPr lang="en-US" smtClean="0"/>
              <a:t>12</a:t>
            </a:fld>
            <a:endParaRPr lang="en-US" dirty="0"/>
          </a:p>
        </p:txBody>
      </p:sp>
    </p:spTree>
    <p:extLst>
      <p:ext uri="{BB962C8B-B14F-4D97-AF65-F5344CB8AC3E}">
        <p14:creationId xmlns:p14="http://schemas.microsoft.com/office/powerpoint/2010/main" val="226761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a:xfrm>
            <a:off x="1244600" y="1600200"/>
            <a:ext cx="7442200" cy="4525963"/>
          </a:xfrm>
        </p:spPr>
        <p:txBody>
          <a:bodyPr>
            <a:normAutofit/>
          </a:bodyPr>
          <a:lstStyle/>
          <a:p>
            <a:pPr marL="0" indent="0">
              <a:buNone/>
            </a:pPr>
            <a:endParaRPr lang="en-US" sz="1000" b="1" dirty="0" smtClean="0">
              <a:latin typeface="Avenir Black"/>
              <a:cs typeface="Avenir Black"/>
            </a:endParaRPr>
          </a:p>
          <a:p>
            <a:pPr marL="0" indent="0">
              <a:buNone/>
            </a:pPr>
            <a:r>
              <a:rPr lang="en-US" b="1" dirty="0" smtClean="0">
                <a:latin typeface="Avenir Black"/>
                <a:cs typeface="Avenir Black"/>
              </a:rPr>
              <a:t>Emergency:</a:t>
            </a:r>
          </a:p>
          <a:p>
            <a:pPr marL="0" indent="0">
              <a:buNone/>
            </a:pPr>
            <a:endParaRPr lang="en-US" sz="1400" b="1" dirty="0">
              <a:latin typeface="Avenir Black"/>
              <a:cs typeface="Avenir Black"/>
            </a:endParaRPr>
          </a:p>
          <a:p>
            <a:pPr marL="400050" lvl="1" indent="0">
              <a:buNone/>
            </a:pPr>
            <a:r>
              <a:rPr lang="en-US" dirty="0" smtClean="0"/>
              <a:t>a </a:t>
            </a:r>
            <a:r>
              <a:rPr lang="en-US" dirty="0"/>
              <a:t>situation where a community has been disrupted and has yet to return to stability</a:t>
            </a:r>
            <a:r>
              <a:rPr lang="en-US" dirty="0" smtClean="0"/>
              <a:t>.</a:t>
            </a:r>
          </a:p>
          <a:p>
            <a:pPr marL="0" indent="0">
              <a:buNone/>
            </a:pPr>
            <a:endParaRPr lang="en-US" dirty="0"/>
          </a:p>
          <a:p>
            <a:pPr marL="0" indent="0">
              <a:buNone/>
            </a:pPr>
            <a:endParaRPr lang="en-US" dirty="0"/>
          </a:p>
          <a:p>
            <a:pPr marL="0" indent="0" algn="r">
              <a:buNone/>
            </a:pPr>
            <a:r>
              <a:rPr lang="en-US" sz="1400" i="1" dirty="0" smtClean="0">
                <a:cs typeface="Avenir Black"/>
              </a:rPr>
              <a:t>Source: </a:t>
            </a:r>
            <a:r>
              <a:rPr lang="en-US" sz="1400" dirty="0"/>
              <a:t>Inter-Agency Network for Education in Emergencies. (2010</a:t>
            </a:r>
            <a:r>
              <a:rPr lang="en-US" sz="1400" dirty="0" smtClean="0"/>
              <a:t>).</a:t>
            </a:r>
          </a:p>
          <a:p>
            <a:pPr marL="0" indent="0" algn="r">
              <a:buNone/>
            </a:pPr>
            <a:r>
              <a:rPr lang="en-US" sz="1400" i="1" dirty="0" smtClean="0">
                <a:cs typeface="Avenir Black"/>
              </a:rPr>
              <a:t>INEE </a:t>
            </a:r>
            <a:r>
              <a:rPr lang="en-US" sz="1400" i="1" dirty="0">
                <a:cs typeface="Avenir Black"/>
              </a:rPr>
              <a:t>minimum standards for education: </a:t>
            </a:r>
            <a:r>
              <a:rPr lang="en-US" sz="1400" i="1" dirty="0"/>
              <a:t>Preparedness, response, recovery.</a:t>
            </a:r>
            <a:r>
              <a:rPr lang="en-US" sz="1400" dirty="0"/>
              <a:t> </a:t>
            </a:r>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98" t="38170" r="11268" b="54868"/>
          <a:stretch/>
        </p:blipFill>
        <p:spPr bwMode="auto">
          <a:xfrm rot="5400000" flipH="1" flipV="1">
            <a:off x="-966200" y="2975695"/>
            <a:ext cx="3099600" cy="406800"/>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13</a:t>
            </a:fld>
            <a:endParaRPr lang="en-US" dirty="0"/>
          </a:p>
        </p:txBody>
      </p:sp>
    </p:spTree>
    <p:extLst>
      <p:ext uri="{BB962C8B-B14F-4D97-AF65-F5344CB8AC3E}">
        <p14:creationId xmlns:p14="http://schemas.microsoft.com/office/powerpoint/2010/main" val="930963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a:t>
            </a:r>
            <a:endParaRPr lang="en-US" dirty="0"/>
          </a:p>
        </p:txBody>
      </p:sp>
      <p:sp>
        <p:nvSpPr>
          <p:cNvPr id="3" name="Content Placeholder 2"/>
          <p:cNvSpPr>
            <a:spLocks noGrp="1"/>
          </p:cNvSpPr>
          <p:nvPr>
            <p:ph idx="1"/>
          </p:nvPr>
        </p:nvSpPr>
        <p:spPr/>
        <p:txBody>
          <a:bodyPr>
            <a:normAutofit/>
          </a:bodyPr>
          <a:lstStyle/>
          <a:p>
            <a:r>
              <a:rPr lang="en-US" dirty="0" smtClean="0"/>
              <a:t>Social Presence as outlined in the Community of Inquiry (COI)</a:t>
            </a:r>
          </a:p>
          <a:p>
            <a:pPr lvl="1"/>
            <a:r>
              <a:rPr lang="en-US" sz="2400" dirty="0" smtClean="0"/>
              <a:t>Social Presence in this study will be defined as </a:t>
            </a:r>
            <a:r>
              <a:rPr lang="en-US" sz="2400" dirty="0"/>
              <a:t>the degree to which one projects ones own personality within the online course communications, as measured by indicators for contributing to group </a:t>
            </a:r>
            <a:r>
              <a:rPr lang="en-US" sz="2400" b="1" dirty="0"/>
              <a:t>cohesion</a:t>
            </a:r>
            <a:r>
              <a:rPr lang="en-US" sz="2400" dirty="0"/>
              <a:t>, fostering </a:t>
            </a:r>
            <a:r>
              <a:rPr lang="en-US" sz="2400" dirty="0" smtClean="0"/>
              <a:t>interactive open </a:t>
            </a:r>
            <a:r>
              <a:rPr lang="en-US" sz="2400" dirty="0"/>
              <a:t>communication, and demonstrating personal affect. </a:t>
            </a:r>
            <a:endParaRPr lang="en-US" sz="2400" dirty="0" smtClean="0"/>
          </a:p>
          <a:p>
            <a:pPr marL="457200" lvl="1" indent="0">
              <a:buNone/>
            </a:pPr>
            <a:endParaRPr lang="en-US" sz="2400" dirty="0" smtClean="0"/>
          </a:p>
          <a:p>
            <a:pPr marL="0" indent="0" algn="r">
              <a:buNone/>
            </a:pPr>
            <a:r>
              <a:rPr lang="en-US" sz="1800" dirty="0">
                <a:solidFill>
                  <a:srgbClr val="17375E"/>
                </a:solidFill>
              </a:rPr>
              <a:t>(</a:t>
            </a:r>
            <a:r>
              <a:rPr lang="en-US" sz="1800" dirty="0" smtClean="0">
                <a:solidFill>
                  <a:srgbClr val="17375E"/>
                </a:solidFill>
              </a:rPr>
              <a:t>Garrison, Anderson, &amp; Archer, 2010; </a:t>
            </a:r>
          </a:p>
          <a:p>
            <a:pPr marL="0" indent="0" algn="r">
              <a:buNone/>
            </a:pPr>
            <a:r>
              <a:rPr lang="en-US" sz="1800" dirty="0" smtClean="0">
                <a:solidFill>
                  <a:srgbClr val="17375E"/>
                </a:solidFill>
              </a:rPr>
              <a:t>Rourke</a:t>
            </a:r>
            <a:r>
              <a:rPr lang="en-US" sz="1800" dirty="0">
                <a:solidFill>
                  <a:srgbClr val="17375E"/>
                </a:solidFill>
              </a:rPr>
              <a:t>, Anderson, </a:t>
            </a:r>
            <a:r>
              <a:rPr lang="en-US" sz="1800" dirty="0" smtClean="0">
                <a:solidFill>
                  <a:srgbClr val="17375E"/>
                </a:solidFill>
              </a:rPr>
              <a:t>Garrison, </a:t>
            </a:r>
            <a:r>
              <a:rPr lang="en-US" sz="1800" dirty="0">
                <a:solidFill>
                  <a:srgbClr val="17375E"/>
                </a:solidFill>
              </a:rPr>
              <a:t>&amp; Archer, 1999 </a:t>
            </a:r>
            <a:r>
              <a:rPr lang="en-US" sz="1800" dirty="0" smtClean="0">
                <a:solidFill>
                  <a:srgbClr val="17375E"/>
                </a:solidFill>
              </a:rPr>
              <a:t>)</a:t>
            </a:r>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14</a:t>
            </a:fld>
            <a:endParaRPr lang="en-US" dirty="0"/>
          </a:p>
        </p:txBody>
      </p:sp>
    </p:spTree>
    <p:extLst>
      <p:ext uri="{BB962C8B-B14F-4D97-AF65-F5344CB8AC3E}">
        <p14:creationId xmlns:p14="http://schemas.microsoft.com/office/powerpoint/2010/main" val="291697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a:t>
            </a:r>
            <a:endParaRPr lang="en-US" dirty="0"/>
          </a:p>
        </p:txBody>
      </p:sp>
      <p:sp>
        <p:nvSpPr>
          <p:cNvPr id="3" name="Content Placeholder 2"/>
          <p:cNvSpPr>
            <a:spLocks noGrp="1"/>
          </p:cNvSpPr>
          <p:nvPr>
            <p:ph idx="1"/>
          </p:nvPr>
        </p:nvSpPr>
        <p:spPr/>
        <p:txBody>
          <a:bodyPr>
            <a:normAutofit/>
          </a:bodyPr>
          <a:lstStyle/>
          <a:p>
            <a:r>
              <a:rPr lang="en-US" dirty="0" smtClean="0"/>
              <a:t>Why only one of the three presences?</a:t>
            </a:r>
          </a:p>
          <a:p>
            <a:pPr lvl="1"/>
            <a:r>
              <a:rPr lang="en-US" sz="2400" dirty="0"/>
              <a:t>C</a:t>
            </a:r>
            <a:r>
              <a:rPr lang="en-US" sz="2400" dirty="0" smtClean="0"/>
              <a:t>ognitive</a:t>
            </a:r>
            <a:r>
              <a:rPr lang="en-US" sz="2400" dirty="0"/>
              <a:t>, teaching and social </a:t>
            </a:r>
            <a:r>
              <a:rPr lang="en-US" sz="2400" dirty="0" smtClean="0"/>
              <a:t>presences</a:t>
            </a:r>
            <a:r>
              <a:rPr lang="en-US" sz="2400" dirty="0"/>
              <a:t> </a:t>
            </a:r>
            <a:r>
              <a:rPr lang="en-US" sz="2400" dirty="0" smtClean="0"/>
              <a:t>together </a:t>
            </a:r>
            <a:r>
              <a:rPr lang="en-US" sz="2400" dirty="0"/>
              <a:t>are necessary for deep and meaningful learning. </a:t>
            </a:r>
            <a:endParaRPr lang="en-US" sz="2400" dirty="0" smtClean="0"/>
          </a:p>
          <a:p>
            <a:pPr lvl="1"/>
            <a:r>
              <a:rPr lang="en-US" sz="2400" dirty="0" smtClean="0"/>
              <a:t>Social </a:t>
            </a:r>
            <a:r>
              <a:rPr lang="en-US" sz="2400" dirty="0"/>
              <a:t>presence </a:t>
            </a:r>
            <a:r>
              <a:rPr lang="en-US" sz="2400" dirty="0" smtClean="0"/>
              <a:t>can </a:t>
            </a:r>
            <a:r>
              <a:rPr lang="en-US" sz="2400" dirty="0"/>
              <a:t>be viewed as a progressively developing construct and changing over time within a Community of Inquiry, taking a more prominent role in the beginning and to a lesser extent as cognitive presence develops. </a:t>
            </a:r>
            <a:endParaRPr lang="en-US" sz="2400" dirty="0" smtClean="0"/>
          </a:p>
          <a:p>
            <a:pPr marL="457200" lvl="1" indent="0">
              <a:buNone/>
            </a:pPr>
            <a:endParaRPr lang="en-US" sz="2400" dirty="0" smtClean="0"/>
          </a:p>
          <a:p>
            <a:pPr marL="457200" lvl="1" indent="0" algn="r">
              <a:buNone/>
            </a:pPr>
            <a:r>
              <a:rPr lang="en-US" sz="1800" dirty="0" smtClean="0"/>
              <a:t>(</a:t>
            </a:r>
            <a:r>
              <a:rPr lang="en-US" sz="1800" dirty="0"/>
              <a:t>Garrison, </a:t>
            </a:r>
            <a:r>
              <a:rPr lang="en-US" sz="1800" dirty="0" smtClean="0"/>
              <a:t>2009; </a:t>
            </a:r>
            <a:r>
              <a:rPr lang="en-US" sz="1800" dirty="0">
                <a:solidFill>
                  <a:srgbClr val="17375E"/>
                </a:solidFill>
              </a:rPr>
              <a:t>Garrison, Anderson, &amp; Archer, 2010</a:t>
            </a:r>
            <a:r>
              <a:rPr lang="en-US" sz="1800" dirty="0" smtClean="0"/>
              <a:t>)</a:t>
            </a:r>
            <a:r>
              <a:rPr lang="en-US" sz="2400" dirty="0"/>
              <a:t>.  </a:t>
            </a:r>
            <a:endParaRPr lang="en-CA" sz="2400"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15</a:t>
            </a:fld>
            <a:endParaRPr lang="en-US" dirty="0"/>
          </a:p>
        </p:txBody>
      </p:sp>
    </p:spTree>
    <p:extLst>
      <p:ext uri="{BB962C8B-B14F-4D97-AF65-F5344CB8AC3E}">
        <p14:creationId xmlns:p14="http://schemas.microsoft.com/office/powerpoint/2010/main" val="2670037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Social Presence indicators</a:t>
            </a:r>
          </a:p>
          <a:p>
            <a:pPr lvl="1"/>
            <a:r>
              <a:rPr lang="en-US" sz="2400" dirty="0" smtClean="0"/>
              <a:t>Have changed slightly overtime and various research projects have included or excluded indicators.</a:t>
            </a:r>
          </a:p>
          <a:p>
            <a:pPr marL="457200" lvl="1" indent="0" algn="r">
              <a:buNone/>
            </a:pPr>
            <a:r>
              <a:rPr lang="en-US" sz="2400" dirty="0" smtClean="0"/>
              <a:t> </a:t>
            </a:r>
            <a:r>
              <a:rPr lang="en-US" sz="1900" dirty="0" smtClean="0"/>
              <a:t>(Garrison, Anderson, &amp; Archer, 2010)</a:t>
            </a:r>
          </a:p>
          <a:p>
            <a:pPr lvl="1"/>
            <a:r>
              <a:rPr lang="en-US" sz="2400" dirty="0" smtClean="0"/>
              <a:t>For this study, the indicators for interactive communication are modified. </a:t>
            </a:r>
          </a:p>
          <a:p>
            <a:pPr lvl="1"/>
            <a:r>
              <a:rPr lang="en-US" sz="2400" dirty="0"/>
              <a:t> </a:t>
            </a:r>
            <a:r>
              <a:rPr lang="en-US" sz="2400" dirty="0" smtClean="0"/>
              <a:t>Because of WhatsApp technical capabilities, two indicators are removed since their coding would be null. “Continuing a thread” and “Quoting from others messages”</a:t>
            </a:r>
          </a:p>
          <a:p>
            <a:pPr lvl="1"/>
            <a:r>
              <a:rPr lang="en-US" sz="2400" dirty="0" smtClean="0"/>
              <a:t>“Expressing disagreement” is included as it is consistent with the importance of expressing disagreement elsewhere in the framework</a:t>
            </a:r>
            <a:r>
              <a:rPr lang="en-US" sz="2400" dirty="0" smtClean="0">
                <a:solidFill>
                  <a:srgbClr val="17375E"/>
                </a:solidFill>
              </a:rPr>
              <a:t>.				      (</a:t>
            </a:r>
            <a:r>
              <a:rPr lang="en-US" sz="1900" dirty="0" smtClean="0">
                <a:solidFill>
                  <a:srgbClr val="17375E"/>
                </a:solidFill>
              </a:rPr>
              <a:t>Lowenthal &amp; Dunlap, 2014; Swan 2003)</a:t>
            </a:r>
            <a:endParaRPr lang="en-CA" sz="1900" dirty="0">
              <a:solidFill>
                <a:srgbClr val="17375E"/>
              </a:solidFill>
            </a:endParaRPr>
          </a:p>
          <a:p>
            <a:endParaRPr lang="en-US" dirty="0" smtClean="0"/>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16</a:t>
            </a:fld>
            <a:endParaRPr lang="en-US" dirty="0"/>
          </a:p>
        </p:txBody>
      </p:sp>
    </p:spTree>
    <p:extLst>
      <p:ext uri="{BB962C8B-B14F-4D97-AF65-F5344CB8AC3E}">
        <p14:creationId xmlns:p14="http://schemas.microsoft.com/office/powerpoint/2010/main" val="426744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study the Posts?</a:t>
            </a:r>
            <a:endParaRPr lang="en-US" dirty="0"/>
          </a:p>
        </p:txBody>
      </p:sp>
      <p:sp>
        <p:nvSpPr>
          <p:cNvPr id="3" name="Content Placeholder 2"/>
          <p:cNvSpPr>
            <a:spLocks noGrp="1"/>
          </p:cNvSpPr>
          <p:nvPr>
            <p:ph idx="1"/>
          </p:nvPr>
        </p:nvSpPr>
        <p:spPr/>
        <p:txBody>
          <a:bodyPr>
            <a:normAutofit fontScale="92500" lnSpcReduction="10000"/>
          </a:bodyPr>
          <a:lstStyle/>
          <a:p>
            <a:pPr>
              <a:spcAft>
                <a:spcPts val="600"/>
              </a:spcAft>
            </a:pPr>
            <a:r>
              <a:rPr lang="en-US" dirty="0" smtClean="0"/>
              <a:t>INEE encourages the protection of people in fragile contexts from being </a:t>
            </a:r>
            <a:r>
              <a:rPr lang="en-US" dirty="0">
                <a:latin typeface="Avenir Black"/>
                <a:cs typeface="Avenir Black"/>
              </a:rPr>
              <a:t>“over studied” </a:t>
            </a:r>
            <a:r>
              <a:rPr lang="en-US" dirty="0" smtClean="0"/>
              <a:t>leading us to want to investigate the posts and not</a:t>
            </a:r>
            <a:r>
              <a:rPr lang="en-US" dirty="0"/>
              <a:t> </a:t>
            </a:r>
            <a:r>
              <a:rPr lang="en-US" dirty="0" smtClean="0"/>
              <a:t>triangulate the data collection with interviews, focus groups, etc.</a:t>
            </a:r>
          </a:p>
          <a:p>
            <a:pPr>
              <a:spcAft>
                <a:spcPts val="600"/>
              </a:spcAft>
            </a:pPr>
            <a:r>
              <a:rPr lang="en-US" dirty="0" smtClean="0"/>
              <a:t>More importantly, following INEE recommendations, the increase in benefit to the participant who is in an emergency context does </a:t>
            </a:r>
            <a:r>
              <a:rPr lang="en-US" dirty="0" smtClean="0">
                <a:latin typeface="Avenir Black"/>
                <a:cs typeface="Avenir Black"/>
              </a:rPr>
              <a:t>not outweigh the burden </a:t>
            </a:r>
            <a:r>
              <a:rPr lang="en-US" dirty="0" smtClean="0"/>
              <a:t>of increased time to participate.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17</a:t>
            </a:fld>
            <a:endParaRPr lang="en-US" dirty="0"/>
          </a:p>
        </p:txBody>
      </p:sp>
    </p:spTree>
    <p:extLst>
      <p:ext uri="{BB962C8B-B14F-4D97-AF65-F5344CB8AC3E}">
        <p14:creationId xmlns:p14="http://schemas.microsoft.com/office/powerpoint/2010/main" val="225874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a:t>
            </a:r>
            <a:endParaRPr lang="en-US" dirty="0"/>
          </a:p>
        </p:txBody>
      </p:sp>
      <p:sp>
        <p:nvSpPr>
          <p:cNvPr id="3" name="Content Placeholder 2"/>
          <p:cNvSpPr>
            <a:spLocks noGrp="1"/>
          </p:cNvSpPr>
          <p:nvPr>
            <p:ph idx="1"/>
          </p:nvPr>
        </p:nvSpPr>
        <p:spPr>
          <a:xfrm>
            <a:off x="1233488" y="1600200"/>
            <a:ext cx="7453312" cy="4525963"/>
          </a:xfrm>
        </p:spPr>
        <p:txBody>
          <a:bodyPr/>
          <a:lstStyle/>
          <a:p>
            <a:r>
              <a:rPr lang="en-US" dirty="0" smtClean="0"/>
              <a:t>42 learners were participants in study</a:t>
            </a:r>
          </a:p>
          <a:p>
            <a:r>
              <a:rPr lang="en-US" dirty="0" smtClean="0"/>
              <a:t>Using a proportion of 0.8235</a:t>
            </a:r>
          </a:p>
          <a:p>
            <a:r>
              <a:rPr lang="en-US" dirty="0" smtClean="0"/>
              <a:t>Confidence level of 95% </a:t>
            </a:r>
          </a:p>
          <a:p>
            <a:r>
              <a:rPr lang="en-US" dirty="0" smtClean="0"/>
              <a:t>Confidence interval of 0.05</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018" t="4453" r="7155" b="85056"/>
          <a:stretch/>
        </p:blipFill>
        <p:spPr bwMode="auto">
          <a:xfrm rot="5400000" flipH="1" flipV="1">
            <a:off x="-800740" y="2782953"/>
            <a:ext cx="2891131" cy="579600"/>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18</a:t>
            </a:fld>
            <a:endParaRPr lang="en-US" dirty="0"/>
          </a:p>
        </p:txBody>
      </p:sp>
    </p:spTree>
    <p:extLst>
      <p:ext uri="{BB962C8B-B14F-4D97-AF65-F5344CB8AC3E}">
        <p14:creationId xmlns:p14="http://schemas.microsoft.com/office/powerpoint/2010/main" val="1128375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sample</a:t>
            </a:r>
            <a:endParaRPr lang="en-US" dirty="0"/>
          </a:p>
        </p:txBody>
      </p:sp>
      <p:sp>
        <p:nvSpPr>
          <p:cNvPr id="3" name="Content Placeholder 2"/>
          <p:cNvSpPr>
            <a:spLocks noGrp="1"/>
          </p:cNvSpPr>
          <p:nvPr>
            <p:ph idx="1"/>
          </p:nvPr>
        </p:nvSpPr>
        <p:spPr/>
        <p:txBody>
          <a:bodyPr/>
          <a:lstStyle/>
          <a:p>
            <a:r>
              <a:rPr lang="en-US" dirty="0" smtClean="0"/>
              <a:t>Study participants were represented throughout all 30 learner WhatsApp groups.</a:t>
            </a:r>
          </a:p>
          <a:p>
            <a:r>
              <a:rPr lang="en-US" dirty="0" smtClean="0"/>
              <a:t>11 of the 30 groups were completely comprised of study participants.</a:t>
            </a:r>
          </a:p>
          <a:p>
            <a:r>
              <a:rPr lang="en-US" dirty="0" smtClean="0"/>
              <a:t>100% of the learner authored chat messages in these 11 groups were studied.</a:t>
            </a:r>
          </a:p>
          <a:p>
            <a:r>
              <a:rPr lang="en-US" dirty="0" smtClean="0"/>
              <a:t>696 messages.</a:t>
            </a:r>
          </a:p>
        </p:txBody>
      </p:sp>
      <p:sp>
        <p:nvSpPr>
          <p:cNvPr id="4" name="Slide Number Placeholder 3"/>
          <p:cNvSpPr>
            <a:spLocks noGrp="1"/>
          </p:cNvSpPr>
          <p:nvPr>
            <p:ph type="sldNum" sz="quarter" idx="12"/>
          </p:nvPr>
        </p:nvSpPr>
        <p:spPr/>
        <p:txBody>
          <a:bodyPr/>
          <a:lstStyle/>
          <a:p>
            <a:fld id="{576715BA-9DCE-4546-BF97-9442A4A36D83}" type="slidenum">
              <a:rPr lang="en-US" smtClean="0"/>
              <a:t>19</a:t>
            </a:fld>
            <a:endParaRPr lang="en-US" dirty="0"/>
          </a:p>
        </p:txBody>
      </p:sp>
    </p:spTree>
    <p:extLst>
      <p:ext uri="{BB962C8B-B14F-4D97-AF65-F5344CB8AC3E}">
        <p14:creationId xmlns:p14="http://schemas.microsoft.com/office/powerpoint/2010/main" val="2561439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Content Placeholder 2"/>
          <p:cNvSpPr>
            <a:spLocks noGrp="1"/>
          </p:cNvSpPr>
          <p:nvPr>
            <p:ph idx="1"/>
          </p:nvPr>
        </p:nvSpPr>
        <p:spPr/>
        <p:txBody>
          <a:bodyPr/>
          <a:lstStyle/>
          <a:p>
            <a:r>
              <a:rPr lang="en-US" dirty="0" smtClean="0"/>
              <a:t>Unit of measure = one chat message</a:t>
            </a:r>
          </a:p>
          <a:p>
            <a:r>
              <a:rPr lang="en-US" dirty="0" smtClean="0"/>
              <a:t>696 messages</a:t>
            </a:r>
          </a:p>
          <a:p>
            <a:r>
              <a:rPr lang="en-US" dirty="0" smtClean="0"/>
              <a:t>11 indicators</a:t>
            </a:r>
          </a:p>
          <a:p>
            <a:r>
              <a:rPr lang="en-US" dirty="0" smtClean="0"/>
              <a:t>7,656 binary coded data points </a:t>
            </a:r>
          </a:p>
          <a:p>
            <a:r>
              <a:rPr lang="en-US" dirty="0" smtClean="0"/>
              <a:t>2 coders </a:t>
            </a:r>
          </a:p>
          <a:p>
            <a:pPr lvl="1"/>
            <a:r>
              <a:rPr lang="en-US" dirty="0" smtClean="0"/>
              <a:t>coded 100% of these messages</a:t>
            </a:r>
          </a:p>
          <a:p>
            <a:pPr lvl="1"/>
            <a:r>
              <a:rPr lang="en-US" dirty="0" smtClean="0"/>
              <a:t>Compared 15,312 coded data points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576715BA-9DCE-4546-BF97-9442A4A36D83}" type="slidenum">
              <a:rPr lang="en-US" smtClean="0"/>
              <a:t>20</a:t>
            </a:fld>
            <a:endParaRPr lang="en-US" dirty="0"/>
          </a:p>
        </p:txBody>
      </p:sp>
    </p:spTree>
    <p:extLst>
      <p:ext uri="{BB962C8B-B14F-4D97-AF65-F5344CB8AC3E}">
        <p14:creationId xmlns:p14="http://schemas.microsoft.com/office/powerpoint/2010/main" val="1021767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Intercoder reliability</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6769</a:t>
            </a:r>
            <a:r>
              <a:rPr lang="en-US" dirty="0" smtClean="0"/>
              <a:t>	non-negotiated agreement 	88.4%</a:t>
            </a:r>
          </a:p>
          <a:p>
            <a:pPr marL="0" indent="0">
              <a:buNone/>
            </a:pPr>
            <a:r>
              <a:rPr lang="en-US" b="1" dirty="0" smtClean="0"/>
              <a:t>402</a:t>
            </a:r>
            <a:r>
              <a:rPr lang="en-US" dirty="0" smtClean="0"/>
              <a:t>		mistakes in coding </a:t>
            </a:r>
            <a:r>
              <a:rPr lang="en-US" dirty="0" smtClean="0">
                <a:solidFill>
                  <a:srgbClr val="4873A7"/>
                </a:solidFill>
                <a:latin typeface="Avenir Black"/>
                <a:cs typeface="Avenir Black"/>
              </a:rPr>
              <a:t>*</a:t>
            </a:r>
            <a:r>
              <a:rPr lang="en-US" dirty="0" smtClean="0"/>
              <a:t> 				5.3%</a:t>
            </a:r>
          </a:p>
          <a:p>
            <a:pPr marL="0" indent="0">
              <a:buNone/>
            </a:pPr>
            <a:r>
              <a:rPr lang="en-US" b="1" dirty="0" smtClean="0"/>
              <a:t>488</a:t>
            </a:r>
            <a:r>
              <a:rPr lang="en-US" dirty="0" smtClean="0"/>
              <a:t>		negotiated agreement 			6.4%</a:t>
            </a:r>
          </a:p>
          <a:p>
            <a:pPr marL="0" indent="0">
              <a:buNone/>
            </a:pPr>
            <a:r>
              <a:rPr lang="en-US" b="1" dirty="0" smtClean="0"/>
              <a:t>7656</a:t>
            </a:r>
            <a:r>
              <a:rPr lang="en-US" dirty="0" smtClean="0"/>
              <a:t> 	Total coded 						</a:t>
            </a:r>
            <a:r>
              <a:rPr lang="en-US" smtClean="0"/>
              <a:t>	100 </a:t>
            </a:r>
            <a:r>
              <a:rPr lang="en-US" dirty="0"/>
              <a:t>%	</a:t>
            </a:r>
            <a:endParaRPr lang="en-US" dirty="0" smtClean="0"/>
          </a:p>
          <a:p>
            <a:pPr marL="0" indent="0">
              <a:buNone/>
            </a:pPr>
            <a:r>
              <a:rPr lang="en-US" sz="2800" dirty="0">
                <a:solidFill>
                  <a:srgbClr val="4873A7"/>
                </a:solidFill>
                <a:latin typeface="Avenir Black"/>
                <a:cs typeface="Avenir Black"/>
              </a:rPr>
              <a:t>*</a:t>
            </a:r>
            <a:r>
              <a:rPr lang="en-US" sz="2800" dirty="0"/>
              <a:t> </a:t>
            </a:r>
            <a:r>
              <a:rPr lang="en-US" sz="2600" dirty="0" smtClean="0">
                <a:solidFill>
                  <a:srgbClr val="4873A7"/>
                </a:solidFill>
              </a:rPr>
              <a:t>An </a:t>
            </a:r>
            <a:r>
              <a:rPr lang="en-CA" sz="2600" dirty="0" smtClean="0">
                <a:solidFill>
                  <a:srgbClr val="4873A7"/>
                </a:solidFill>
              </a:rPr>
              <a:t>advantage </a:t>
            </a:r>
            <a:r>
              <a:rPr lang="en-CA" sz="2600" dirty="0">
                <a:solidFill>
                  <a:srgbClr val="4873A7"/>
                </a:solidFill>
              </a:rPr>
              <a:t>of negotiated coding “</a:t>
            </a:r>
            <a:r>
              <a:rPr lang="en-US" sz="2600" dirty="0">
                <a:solidFill>
                  <a:srgbClr val="4873A7"/>
                </a:solidFill>
              </a:rPr>
              <a:t>is that it controls for simple errors brought on by inexperience, coder-saturation or misinterpretation” </a:t>
            </a:r>
            <a:endParaRPr lang="en-US" sz="2600" dirty="0" smtClean="0">
              <a:solidFill>
                <a:srgbClr val="4873A7"/>
              </a:solidFill>
            </a:endParaRPr>
          </a:p>
          <a:p>
            <a:pPr marL="0" indent="0" algn="r">
              <a:buNone/>
            </a:pPr>
            <a:r>
              <a:rPr lang="en-US" sz="1800" dirty="0" smtClean="0"/>
              <a:t>(</a:t>
            </a:r>
            <a:r>
              <a:rPr lang="en-CA" sz="1800" dirty="0"/>
              <a:t>Garrison, Cleveland-Innes, Koole, &amp;</a:t>
            </a:r>
            <a:r>
              <a:rPr lang="en-CA" sz="1800" dirty="0" smtClean="0"/>
              <a:t> Kappelman, 2005, </a:t>
            </a:r>
            <a:r>
              <a:rPr lang="en-US" sz="1800" dirty="0" smtClean="0"/>
              <a:t>p</a:t>
            </a:r>
            <a:r>
              <a:rPr lang="en-US" sz="1800" dirty="0"/>
              <a:t>. 3). </a:t>
            </a:r>
            <a:endParaRPr lang="en-US" sz="1800" dirty="0" smtClean="0"/>
          </a:p>
          <a:p>
            <a:endParaRPr lang="en-US" dirty="0"/>
          </a:p>
        </p:txBody>
      </p:sp>
      <p:cxnSp>
        <p:nvCxnSpPr>
          <p:cNvPr id="5" name="Straight Connector 4"/>
          <p:cNvCxnSpPr/>
          <p:nvPr/>
        </p:nvCxnSpPr>
        <p:spPr>
          <a:xfrm flipV="1">
            <a:off x="457200" y="3342105"/>
            <a:ext cx="8229600"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576715BA-9DCE-4546-BF97-9442A4A36D83}" type="slidenum">
              <a:rPr lang="en-US" smtClean="0"/>
              <a:t>21</a:t>
            </a:fld>
            <a:endParaRPr lang="en-US" dirty="0"/>
          </a:p>
        </p:txBody>
      </p:sp>
    </p:spTree>
    <p:extLst>
      <p:ext uri="{BB962C8B-B14F-4D97-AF65-F5344CB8AC3E}">
        <p14:creationId xmlns:p14="http://schemas.microsoft.com/office/powerpoint/2010/main" val="2452716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Intercoder reliability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891020"/>
              </p:ext>
            </p:extLst>
          </p:nvPr>
        </p:nvGraphicFramePr>
        <p:xfrm>
          <a:off x="464653" y="1417638"/>
          <a:ext cx="8222146" cy="4533900"/>
        </p:xfrm>
        <a:graphic>
          <a:graphicData uri="http://schemas.openxmlformats.org/drawingml/2006/table">
            <a:tbl>
              <a:tblPr firstRow="1">
                <a:effectLst/>
                <a:tableStyleId>{5C22544A-7EE6-4342-B048-85BDC9FD1C3A}</a:tableStyleId>
              </a:tblPr>
              <a:tblGrid>
                <a:gridCol w="1424938"/>
                <a:gridCol w="3763696"/>
                <a:gridCol w="1765685"/>
                <a:gridCol w="1267827"/>
              </a:tblGrid>
              <a:tr h="370840">
                <a:tc>
                  <a:txBody>
                    <a:bodyPr/>
                    <a:lstStyle/>
                    <a:p>
                      <a:r>
                        <a:rPr lang="en-US" dirty="0" smtClean="0"/>
                        <a:t>Category</a:t>
                      </a:r>
                      <a:endParaRPr lang="en-US" dirty="0"/>
                    </a:p>
                  </a:txBody>
                  <a:tcPr>
                    <a:solidFill>
                      <a:schemeClr val="bg2">
                        <a:lumMod val="25000"/>
                      </a:schemeClr>
                    </a:solidFill>
                  </a:tcPr>
                </a:tc>
                <a:tc>
                  <a:txBody>
                    <a:bodyPr/>
                    <a:lstStyle/>
                    <a:p>
                      <a:r>
                        <a:rPr lang="en-US" dirty="0" smtClean="0"/>
                        <a:t>Indicator</a:t>
                      </a:r>
                      <a:endParaRPr lang="en-US" dirty="0"/>
                    </a:p>
                  </a:txBody>
                  <a:tcPr>
                    <a:solidFill>
                      <a:schemeClr val="bg2">
                        <a:lumMod val="25000"/>
                      </a:schemeClr>
                    </a:solidFill>
                  </a:tcPr>
                </a:tc>
                <a:tc>
                  <a:txBody>
                    <a:bodyPr/>
                    <a:lstStyle/>
                    <a:p>
                      <a:r>
                        <a:rPr lang="en-US" dirty="0" smtClean="0"/>
                        <a:t>Non-negotiated</a:t>
                      </a:r>
                      <a:endParaRPr lang="en-US" dirty="0"/>
                    </a:p>
                  </a:txBody>
                  <a:tcPr>
                    <a:solidFill>
                      <a:schemeClr val="bg2">
                        <a:lumMod val="25000"/>
                      </a:schemeClr>
                    </a:solidFill>
                  </a:tcPr>
                </a:tc>
                <a:tc>
                  <a:txBody>
                    <a:bodyPr/>
                    <a:lstStyle/>
                    <a:p>
                      <a:r>
                        <a:rPr lang="en-US" dirty="0" smtClean="0"/>
                        <a:t>Negotiated</a:t>
                      </a:r>
                      <a:endParaRPr lang="en-US" dirty="0"/>
                    </a:p>
                  </a:txBody>
                  <a:tcPr>
                    <a:solidFill>
                      <a:schemeClr val="bg2">
                        <a:lumMod val="25000"/>
                      </a:schemeClr>
                    </a:solidFill>
                  </a:tcPr>
                </a:tc>
              </a:tr>
              <a:tr h="370840">
                <a:tc>
                  <a:txBody>
                    <a:bodyPr/>
                    <a:lstStyle/>
                    <a:p>
                      <a:pPr algn="l" fontAlgn="t"/>
                      <a:r>
                        <a:rPr lang="en-US" sz="2400" b="1" i="0" u="none" strike="noStrike" dirty="0">
                          <a:solidFill>
                            <a:srgbClr val="000000"/>
                          </a:solidFill>
                          <a:effectLst/>
                          <a:latin typeface="Calibri"/>
                        </a:rPr>
                        <a:t>Affective</a:t>
                      </a: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AF1</a:t>
                      </a:r>
                      <a:r>
                        <a:rPr lang="en-US" sz="2400" b="0" i="0" u="none" strike="noStrike" baseline="0" dirty="0" smtClean="0">
                          <a:solidFill>
                            <a:srgbClr val="000000"/>
                          </a:solidFill>
                          <a:effectLst/>
                          <a:latin typeface="Calibri"/>
                        </a:rPr>
                        <a:t> </a:t>
                      </a:r>
                      <a:r>
                        <a:rPr lang="en-US" sz="2400" b="0" i="0" u="none" strike="noStrike" dirty="0" smtClean="0">
                          <a:solidFill>
                            <a:srgbClr val="000000"/>
                          </a:solidFill>
                          <a:effectLst/>
                          <a:latin typeface="Calibri"/>
                        </a:rPr>
                        <a:t>-</a:t>
                      </a:r>
                      <a:r>
                        <a:rPr lang="en-US" sz="2400" b="0" i="0" u="none" strike="noStrike" baseline="0" dirty="0" smtClean="0">
                          <a:solidFill>
                            <a:srgbClr val="000000"/>
                          </a:solidFill>
                          <a:effectLst/>
                          <a:latin typeface="Calibri"/>
                        </a:rPr>
                        <a:t> </a:t>
                      </a:r>
                      <a:r>
                        <a:rPr lang="en-US" sz="2400" b="0" i="0" u="none" strike="noStrike" dirty="0" smtClean="0">
                          <a:solidFill>
                            <a:srgbClr val="000000"/>
                          </a:solidFill>
                          <a:effectLst/>
                          <a:latin typeface="Calibri"/>
                        </a:rPr>
                        <a:t>Emotion</a:t>
                      </a:r>
                      <a:endParaRPr lang="en-US" sz="2400" b="0"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89%</a:t>
                      </a: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chemeClr val="accent4">
                        <a:lumMod val="20000"/>
                        <a:lumOff val="80000"/>
                      </a:scheme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AF2 - Humor</a:t>
                      </a:r>
                      <a:endParaRPr lang="en-US" sz="2400" b="0"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99%</a:t>
                      </a: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chemeClr val="accent4">
                        <a:lumMod val="20000"/>
                        <a:lumOff val="80000"/>
                      </a:scheme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AF3 - Self</a:t>
                      </a:r>
                      <a:r>
                        <a:rPr lang="en-US" sz="2400" b="0" i="0" u="none" strike="noStrike" dirty="0">
                          <a:solidFill>
                            <a:srgbClr val="000000"/>
                          </a:solidFill>
                          <a:effectLst/>
                          <a:latin typeface="Calibri"/>
                        </a:rPr>
                        <a:t>-Disclosure</a:t>
                      </a: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85%</a:t>
                      </a:r>
                    </a:p>
                  </a:txBody>
                  <a:tcPr marL="12700" marR="12700" marT="12700" marB="0">
                    <a:solidFill>
                      <a:schemeClr val="accent4">
                        <a:lumMod val="20000"/>
                        <a:lumOff val="80000"/>
                      </a:scheme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chemeClr val="accent4">
                        <a:lumMod val="20000"/>
                        <a:lumOff val="80000"/>
                      </a:schemeClr>
                    </a:solidFill>
                  </a:tcPr>
                </a:tc>
              </a:tr>
              <a:tr h="370840">
                <a:tc>
                  <a:txBody>
                    <a:bodyPr/>
                    <a:lstStyle/>
                    <a:p>
                      <a:pPr algn="l" fontAlgn="t"/>
                      <a:r>
                        <a:rPr lang="en-US" sz="2400" b="1" i="0" u="none" strike="noStrike" dirty="0">
                          <a:solidFill>
                            <a:srgbClr val="000000"/>
                          </a:solidFill>
                          <a:effectLst/>
                          <a:latin typeface="Calibri"/>
                        </a:rPr>
                        <a:t>Interactive</a:t>
                      </a: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IN1 - Chat </a:t>
                      </a:r>
                      <a:r>
                        <a:rPr lang="en-US" sz="2400" b="0" i="0" u="none" strike="noStrike" dirty="0">
                          <a:solidFill>
                            <a:srgbClr val="000000"/>
                          </a:solidFill>
                          <a:effectLst/>
                          <a:latin typeface="Calibri"/>
                        </a:rPr>
                        <a:t>referring</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81%</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IN2 - Questions</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92%</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IN3 - Compliments</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92%</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IN4 - Agreement</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84%</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IN5 - Disagreement</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98%</a:t>
                      </a:r>
                    </a:p>
                  </a:txBody>
                  <a:tcPr marL="12700" marR="12700" marT="12700" marB="0">
                    <a:solidFill>
                      <a:srgbClr val="73B7CC">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73B7CC">
                        <a:alpha val="23000"/>
                      </a:srgbClr>
                    </a:solidFill>
                  </a:tcPr>
                </a:tc>
              </a:tr>
              <a:tr h="370840">
                <a:tc>
                  <a:txBody>
                    <a:bodyPr/>
                    <a:lstStyle/>
                    <a:p>
                      <a:pPr algn="l" fontAlgn="t"/>
                      <a:r>
                        <a:rPr lang="en-US" sz="2400" b="1" i="0" u="none" strike="noStrike" dirty="0">
                          <a:solidFill>
                            <a:srgbClr val="000000"/>
                          </a:solidFill>
                          <a:effectLst/>
                          <a:latin typeface="Calibri"/>
                        </a:rPr>
                        <a:t>Cohesive </a:t>
                      </a:r>
                    </a:p>
                  </a:txBody>
                  <a:tcPr marL="12700" marR="12700" marT="12700" marB="0">
                    <a:solidFill>
                      <a:srgbClr val="FFAF73">
                        <a:alpha val="23000"/>
                      </a:srgbClr>
                    </a:solidFill>
                  </a:tcPr>
                </a:tc>
                <a:tc>
                  <a:txBody>
                    <a:bodyPr/>
                    <a:lstStyle/>
                    <a:p>
                      <a:pPr algn="l" fontAlgn="t"/>
                      <a:r>
                        <a:rPr lang="en-US" sz="2400" b="0" i="0" u="none" strike="noStrike" dirty="0" smtClean="0">
                          <a:solidFill>
                            <a:srgbClr val="000000"/>
                          </a:solidFill>
                          <a:effectLst/>
                          <a:latin typeface="Calibri"/>
                        </a:rPr>
                        <a:t>CO1 - Using </a:t>
                      </a:r>
                      <a:r>
                        <a:rPr lang="en-US" sz="2400" b="0" i="0" u="none" strike="noStrike" dirty="0">
                          <a:solidFill>
                            <a:srgbClr val="000000"/>
                          </a:solidFill>
                          <a:effectLst/>
                          <a:latin typeface="Calibri"/>
                        </a:rPr>
                        <a:t>names</a:t>
                      </a: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93%</a:t>
                      </a: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FFAF73">
                        <a:alpha val="23000"/>
                      </a:srgbClr>
                    </a:solidFill>
                  </a:tcPr>
                </a:tc>
              </a:tr>
              <a:tr h="370840">
                <a:tc>
                  <a:txBody>
                    <a:bodyPr/>
                    <a:lstStyle/>
                    <a:p>
                      <a:pPr algn="l" fontAlgn="t"/>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c>
                  <a:txBody>
                    <a:bodyPr/>
                    <a:lstStyle/>
                    <a:p>
                      <a:pPr algn="l" fontAlgn="t"/>
                      <a:r>
                        <a:rPr lang="en-US" sz="2400" b="0" i="0" u="none" strike="noStrike" dirty="0" smtClean="0">
                          <a:solidFill>
                            <a:srgbClr val="000000"/>
                          </a:solidFill>
                          <a:effectLst/>
                          <a:latin typeface="Calibri"/>
                        </a:rPr>
                        <a:t>CO2 - Group </a:t>
                      </a:r>
                      <a:r>
                        <a:rPr lang="en-US" sz="2400" b="0" i="0" u="none" strike="noStrike" dirty="0">
                          <a:solidFill>
                            <a:srgbClr val="000000"/>
                          </a:solidFill>
                          <a:effectLst/>
                          <a:latin typeface="Calibri"/>
                        </a:rPr>
                        <a:t>references</a:t>
                      </a: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85%</a:t>
                      </a: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FFAF73">
                        <a:alpha val="23000"/>
                      </a:srgbClr>
                    </a:solidFill>
                  </a:tcPr>
                </a:tc>
              </a:tr>
              <a:tr h="370840">
                <a:tc>
                  <a:txBody>
                    <a:bodyPr/>
                    <a:lstStyle/>
                    <a:p>
                      <a:pPr algn="l" fontAlgn="t"/>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c>
                  <a:txBody>
                    <a:bodyPr/>
                    <a:lstStyle/>
                    <a:p>
                      <a:pPr algn="l" fontAlgn="t"/>
                      <a:r>
                        <a:rPr lang="en-US" sz="2400" b="0" i="0" u="none" strike="noStrike" dirty="0" smtClean="0">
                          <a:solidFill>
                            <a:srgbClr val="000000"/>
                          </a:solidFill>
                          <a:effectLst/>
                          <a:latin typeface="Calibri"/>
                        </a:rPr>
                        <a:t>CO3 - Phatic</a:t>
                      </a:r>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76%</a:t>
                      </a:r>
                    </a:p>
                  </a:txBody>
                  <a:tcPr marL="12700" marR="12700" marT="12700" marB="0">
                    <a:solidFill>
                      <a:srgbClr val="FFAF73">
                        <a:alpha val="23000"/>
                      </a:srgbClr>
                    </a:solidFill>
                  </a:tcPr>
                </a:tc>
                <a:tc>
                  <a:txBody>
                    <a:bodyPr/>
                    <a:lstStyle/>
                    <a:p>
                      <a:pPr algn="l" fontAlgn="t"/>
                      <a:r>
                        <a:rPr lang="mr-IN" sz="2400" b="0" i="0" u="none" strike="noStrike" dirty="0">
                          <a:solidFill>
                            <a:srgbClr val="000000"/>
                          </a:solidFill>
                          <a:effectLst/>
                          <a:latin typeface="Calibri"/>
                        </a:rPr>
                        <a:t>100%</a:t>
                      </a:r>
                    </a:p>
                  </a:txBody>
                  <a:tcPr marL="12700" marR="12700" marT="12700" marB="0">
                    <a:solidFill>
                      <a:srgbClr val="FFAF73">
                        <a:alpha val="23000"/>
                      </a:srgbClr>
                    </a:solidFill>
                  </a:tcPr>
                </a:tc>
              </a:tr>
            </a:tbl>
          </a:graphicData>
        </a:graphic>
      </p:graphicFrame>
      <p:sp>
        <p:nvSpPr>
          <p:cNvPr id="3" name="Slide Number Placeholder 2"/>
          <p:cNvSpPr>
            <a:spLocks noGrp="1"/>
          </p:cNvSpPr>
          <p:nvPr>
            <p:ph type="sldNum" sz="quarter" idx="12"/>
          </p:nvPr>
        </p:nvSpPr>
        <p:spPr/>
        <p:txBody>
          <a:bodyPr/>
          <a:lstStyle/>
          <a:p>
            <a:fld id="{576715BA-9DCE-4546-BF97-9442A4A36D83}" type="slidenum">
              <a:rPr lang="en-US" smtClean="0"/>
              <a:t>22</a:t>
            </a:fld>
            <a:endParaRPr lang="en-US" dirty="0"/>
          </a:p>
        </p:txBody>
      </p:sp>
    </p:spTree>
    <p:extLst>
      <p:ext uri="{BB962C8B-B14F-4D97-AF65-F5344CB8AC3E}">
        <p14:creationId xmlns:p14="http://schemas.microsoft.com/office/powerpoint/2010/main" val="1884436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definition</a:t>
            </a:r>
            <a:endParaRPr lang="en-US" dirty="0"/>
          </a:p>
        </p:txBody>
      </p:sp>
      <p:sp>
        <p:nvSpPr>
          <p:cNvPr id="3" name="Content Placeholder 2"/>
          <p:cNvSpPr>
            <a:spLocks noGrp="1"/>
          </p:cNvSpPr>
          <p:nvPr>
            <p:ph idx="1"/>
          </p:nvPr>
        </p:nvSpPr>
        <p:spPr>
          <a:xfrm>
            <a:off x="1233488" y="1600200"/>
            <a:ext cx="7453312" cy="4525963"/>
          </a:xfrm>
        </p:spPr>
        <p:txBody>
          <a:bodyPr>
            <a:normAutofit/>
          </a:bodyPr>
          <a:lstStyle/>
          <a:p>
            <a:r>
              <a:rPr lang="en-US" dirty="0" smtClean="0">
                <a:latin typeface="Avenir Black"/>
                <a:cs typeface="Avenir Black"/>
              </a:rPr>
              <a:t>Phatic</a:t>
            </a:r>
            <a:endParaRPr lang="en-US" dirty="0">
              <a:latin typeface="Avenir Black"/>
              <a:cs typeface="Avenir Black"/>
            </a:endParaRPr>
          </a:p>
          <a:p>
            <a:pPr lvl="1"/>
            <a:r>
              <a:rPr lang="en-US" dirty="0" smtClean="0"/>
              <a:t>Phatics </a:t>
            </a:r>
          </a:p>
          <a:p>
            <a:pPr lvl="1"/>
            <a:r>
              <a:rPr lang="en-US" dirty="0" smtClean="0"/>
              <a:t>Salutations </a:t>
            </a:r>
          </a:p>
          <a:p>
            <a:pPr lvl="1"/>
            <a:r>
              <a:rPr lang="en-US" dirty="0" smtClean="0"/>
              <a:t>Communication </a:t>
            </a:r>
            <a:r>
              <a:rPr lang="en-US" dirty="0"/>
              <a:t>that serve as a purely </a:t>
            </a:r>
            <a:r>
              <a:rPr lang="en-US" dirty="0" smtClean="0"/>
              <a:t>social function </a:t>
            </a:r>
          </a:p>
          <a:p>
            <a:pPr lvl="1"/>
            <a:r>
              <a:rPr lang="en-US" dirty="0" smtClean="0"/>
              <a:t>Greetings </a:t>
            </a:r>
          </a:p>
          <a:p>
            <a:pPr lvl="1"/>
            <a:r>
              <a:rPr lang="en-US" dirty="0"/>
              <a:t>C</a:t>
            </a:r>
            <a:r>
              <a:rPr lang="en-US" dirty="0" smtClean="0"/>
              <a:t>losures </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079" t="61622" r="7245" b="29134"/>
          <a:stretch/>
        </p:blipFill>
        <p:spPr bwMode="auto">
          <a:xfrm rot="5400000" flipH="1" flipV="1">
            <a:off x="-967612" y="2928293"/>
            <a:ext cx="3156870" cy="578495"/>
          </a:xfrm>
          <a:prstGeom prst="rect">
            <a:avLst/>
          </a:prstGeom>
          <a:noFill/>
          <a:ln>
            <a:solidFill>
              <a:schemeClr val="tx1"/>
            </a:solidFill>
          </a:ln>
          <a:scene3d>
            <a:camera prst="orthographicFront">
              <a:rot lat="0" lon="0" rev="21540000"/>
            </a:camera>
            <a:lightRig rig="threePt" dir="t"/>
          </a:scene3d>
        </p:spPr>
      </p:pic>
      <p:sp>
        <p:nvSpPr>
          <p:cNvPr id="5" name="Slide Number Placeholder 4"/>
          <p:cNvSpPr>
            <a:spLocks noGrp="1"/>
          </p:cNvSpPr>
          <p:nvPr>
            <p:ph type="sldNum" sz="quarter" idx="12"/>
          </p:nvPr>
        </p:nvSpPr>
        <p:spPr/>
        <p:txBody>
          <a:bodyPr/>
          <a:lstStyle/>
          <a:p>
            <a:fld id="{576715BA-9DCE-4546-BF97-9442A4A36D83}" type="slidenum">
              <a:rPr lang="en-US" smtClean="0"/>
              <a:t>23</a:t>
            </a:fld>
            <a:endParaRPr lang="en-US" dirty="0"/>
          </a:p>
        </p:txBody>
      </p:sp>
    </p:spTree>
    <p:extLst>
      <p:ext uri="{BB962C8B-B14F-4D97-AF65-F5344CB8AC3E}">
        <p14:creationId xmlns:p14="http://schemas.microsoft.com/office/powerpoint/2010/main" val="2244514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0712"/>
            <a:ext cx="8229600" cy="1143000"/>
          </a:xfrm>
        </p:spPr>
        <p:txBody>
          <a:bodyPr/>
          <a:lstStyle/>
          <a:p>
            <a:r>
              <a:rPr lang="en-US" dirty="0" smtClean="0"/>
              <a:t>Preliminary results</a:t>
            </a:r>
            <a:endParaRPr lang="en-US" dirty="0"/>
          </a:p>
        </p:txBody>
      </p:sp>
    </p:spTree>
    <p:extLst>
      <p:ext uri="{BB962C8B-B14F-4D97-AF65-F5344CB8AC3E}">
        <p14:creationId xmlns:p14="http://schemas.microsoft.com/office/powerpoint/2010/main" val="2059360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81" y="274638"/>
            <a:ext cx="8549630" cy="1143000"/>
          </a:xfrm>
        </p:spPr>
        <p:txBody>
          <a:bodyPr>
            <a:normAutofit/>
          </a:bodyPr>
          <a:lstStyle/>
          <a:p>
            <a:r>
              <a:rPr lang="en-US" dirty="0" smtClean="0"/>
              <a:t>Learners</a:t>
            </a:r>
            <a:r>
              <a:rPr lang="en-US" sz="6000" normalizeH="0" baseline="28000" dirty="0" smtClean="0"/>
              <a:t>’</a:t>
            </a:r>
            <a:r>
              <a:rPr lang="en-US" dirty="0" smtClean="0"/>
              <a:t> Social presence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5732699"/>
              </p:ext>
            </p:extLst>
          </p:nvPr>
        </p:nvGraphicFramePr>
        <p:xfrm>
          <a:off x="821267"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grpSp>
        <p:nvGrpSpPr>
          <p:cNvPr id="24" name="Group 23"/>
          <p:cNvGrpSpPr/>
          <p:nvPr/>
        </p:nvGrpSpPr>
        <p:grpSpPr>
          <a:xfrm>
            <a:off x="1203497" y="2457058"/>
            <a:ext cx="6802966" cy="2902342"/>
            <a:chOff x="821267" y="2457058"/>
            <a:chExt cx="6802966" cy="2902342"/>
          </a:xfrm>
        </p:grpSpPr>
        <p:sp>
          <p:nvSpPr>
            <p:cNvPr id="12" name="Freeform 11"/>
            <p:cNvSpPr/>
            <p:nvPr/>
          </p:nvSpPr>
          <p:spPr>
            <a:xfrm>
              <a:off x="821267" y="3632552"/>
              <a:ext cx="6777566" cy="1681840"/>
            </a:xfrm>
            <a:custGeom>
              <a:avLst/>
              <a:gdLst>
                <a:gd name="connsiteX0" fmla="*/ 0 w 6777566"/>
                <a:gd name="connsiteY0" fmla="*/ 1117249 h 1681840"/>
                <a:gd name="connsiteX1" fmla="*/ 1020233 w 6777566"/>
                <a:gd name="connsiteY1" fmla="*/ 1536349 h 1681840"/>
                <a:gd name="connsiteX2" fmla="*/ 1490133 w 6777566"/>
                <a:gd name="connsiteY2" fmla="*/ 1113015 h 1681840"/>
                <a:gd name="connsiteX3" fmla="*/ 2349500 w 6777566"/>
                <a:gd name="connsiteY3" fmla="*/ 1667582 h 1681840"/>
                <a:gd name="connsiteX4" fmla="*/ 4000500 w 6777566"/>
                <a:gd name="connsiteY4" fmla="*/ 406049 h 1681840"/>
                <a:gd name="connsiteX5" fmla="*/ 5901266 w 6777566"/>
                <a:gd name="connsiteY5" fmla="*/ 33515 h 1681840"/>
                <a:gd name="connsiteX6" fmla="*/ 6777566 w 6777566"/>
                <a:gd name="connsiteY6" fmla="*/ 1125715 h 168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7566" h="1681840">
                  <a:moveTo>
                    <a:pt x="0" y="1117249"/>
                  </a:moveTo>
                  <a:cubicBezTo>
                    <a:pt x="385939" y="1327152"/>
                    <a:pt x="771878" y="1537055"/>
                    <a:pt x="1020233" y="1536349"/>
                  </a:cubicBezTo>
                  <a:cubicBezTo>
                    <a:pt x="1268588" y="1535643"/>
                    <a:pt x="1268589" y="1091143"/>
                    <a:pt x="1490133" y="1113015"/>
                  </a:cubicBezTo>
                  <a:cubicBezTo>
                    <a:pt x="1711677" y="1134887"/>
                    <a:pt x="1931106" y="1785410"/>
                    <a:pt x="2349500" y="1667582"/>
                  </a:cubicBezTo>
                  <a:cubicBezTo>
                    <a:pt x="2767894" y="1549754"/>
                    <a:pt x="3408539" y="678393"/>
                    <a:pt x="4000500" y="406049"/>
                  </a:cubicBezTo>
                  <a:cubicBezTo>
                    <a:pt x="4592461" y="133704"/>
                    <a:pt x="5438422" y="-86429"/>
                    <a:pt x="5901266" y="33515"/>
                  </a:cubicBezTo>
                  <a:cubicBezTo>
                    <a:pt x="6364110" y="153459"/>
                    <a:pt x="6632221" y="942270"/>
                    <a:pt x="6777566" y="1125715"/>
                  </a:cubicBezTo>
                </a:path>
              </a:pathLst>
            </a:custGeom>
            <a:ln>
              <a:solidFill>
                <a:schemeClr val="accent4">
                  <a:lumMod val="75000"/>
                </a:schemeClr>
              </a:solidFill>
            </a:ln>
            <a:effectLst>
              <a:outerShdw blurRad="40000" dist="20000" dir="5400000" rotWithShape="0">
                <a:schemeClr val="tx1">
                  <a:alpha val="38000"/>
                </a:scheme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3" name="Freeform 12"/>
            <p:cNvSpPr/>
            <p:nvPr/>
          </p:nvSpPr>
          <p:spPr>
            <a:xfrm>
              <a:off x="833967" y="2519767"/>
              <a:ext cx="6781800" cy="2071992"/>
            </a:xfrm>
            <a:custGeom>
              <a:avLst/>
              <a:gdLst>
                <a:gd name="connsiteX0" fmla="*/ 0 w 6781800"/>
                <a:gd name="connsiteY0" fmla="*/ 456266 h 2071992"/>
                <a:gd name="connsiteX1" fmla="*/ 584200 w 6781800"/>
                <a:gd name="connsiteY1" fmla="*/ 1087033 h 2071992"/>
                <a:gd name="connsiteX2" fmla="*/ 1468966 w 6781800"/>
                <a:gd name="connsiteY2" fmla="*/ 2048000 h 2071992"/>
                <a:gd name="connsiteX3" fmla="*/ 2247900 w 6781800"/>
                <a:gd name="connsiteY3" fmla="*/ 11766 h 2071992"/>
                <a:gd name="connsiteX4" fmla="*/ 2942166 w 6781800"/>
                <a:gd name="connsiteY4" fmla="*/ 1230966 h 2071992"/>
                <a:gd name="connsiteX5" fmla="*/ 6781800 w 6781800"/>
                <a:gd name="connsiteY5" fmla="*/ 1633133 h 207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1800" h="2071992">
                  <a:moveTo>
                    <a:pt x="0" y="456266"/>
                  </a:moveTo>
                  <a:lnTo>
                    <a:pt x="584200" y="1087033"/>
                  </a:lnTo>
                  <a:cubicBezTo>
                    <a:pt x="829028" y="1352322"/>
                    <a:pt x="1191683" y="2227211"/>
                    <a:pt x="1468966" y="2048000"/>
                  </a:cubicBezTo>
                  <a:cubicBezTo>
                    <a:pt x="1746249" y="1868789"/>
                    <a:pt x="2002367" y="147938"/>
                    <a:pt x="2247900" y="11766"/>
                  </a:cubicBezTo>
                  <a:cubicBezTo>
                    <a:pt x="2493433" y="-124406"/>
                    <a:pt x="2186516" y="960738"/>
                    <a:pt x="2942166" y="1230966"/>
                  </a:cubicBezTo>
                  <a:cubicBezTo>
                    <a:pt x="3697816" y="1501194"/>
                    <a:pt x="6781800" y="1633133"/>
                    <a:pt x="6781800" y="1633133"/>
                  </a:cubicBezTo>
                </a:path>
              </a:pathLst>
            </a:custGeom>
            <a:ln>
              <a:solidFill>
                <a:srgbClr val="FFAF7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5" name="Freeform 14"/>
            <p:cNvSpPr/>
            <p:nvPr/>
          </p:nvSpPr>
          <p:spPr>
            <a:xfrm>
              <a:off x="833967" y="2457058"/>
              <a:ext cx="6790266" cy="2902342"/>
            </a:xfrm>
            <a:custGeom>
              <a:avLst/>
              <a:gdLst>
                <a:gd name="connsiteX0" fmla="*/ 0 w 6790266"/>
                <a:gd name="connsiteY0" fmla="*/ 2902342 h 2902342"/>
                <a:gd name="connsiteX1" fmla="*/ 609600 w 6790266"/>
                <a:gd name="connsiteY1" fmla="*/ 552842 h 2902342"/>
                <a:gd name="connsiteX2" fmla="*/ 1350433 w 6790266"/>
                <a:gd name="connsiteY2" fmla="*/ 32142 h 2902342"/>
                <a:gd name="connsiteX3" fmla="*/ 1824566 w 6790266"/>
                <a:gd name="connsiteY3" fmla="*/ 1183609 h 2902342"/>
                <a:gd name="connsiteX4" fmla="*/ 3162300 w 6790266"/>
                <a:gd name="connsiteY4" fmla="*/ 1137042 h 2902342"/>
                <a:gd name="connsiteX5" fmla="*/ 4389966 w 6790266"/>
                <a:gd name="connsiteY5" fmla="*/ 1882109 h 2902342"/>
                <a:gd name="connsiteX6" fmla="*/ 6790266 w 6790266"/>
                <a:gd name="connsiteY6" fmla="*/ 1611175 h 290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0266" h="2902342">
                  <a:moveTo>
                    <a:pt x="0" y="2902342"/>
                  </a:moveTo>
                  <a:cubicBezTo>
                    <a:pt x="192264" y="1966775"/>
                    <a:pt x="384528" y="1031209"/>
                    <a:pt x="609600" y="552842"/>
                  </a:cubicBezTo>
                  <a:cubicBezTo>
                    <a:pt x="834672" y="74475"/>
                    <a:pt x="1147939" y="-72986"/>
                    <a:pt x="1350433" y="32142"/>
                  </a:cubicBezTo>
                  <a:cubicBezTo>
                    <a:pt x="1552927" y="137270"/>
                    <a:pt x="1522588" y="999459"/>
                    <a:pt x="1824566" y="1183609"/>
                  </a:cubicBezTo>
                  <a:cubicBezTo>
                    <a:pt x="2126544" y="1367759"/>
                    <a:pt x="2734733" y="1020625"/>
                    <a:pt x="3162300" y="1137042"/>
                  </a:cubicBezTo>
                  <a:cubicBezTo>
                    <a:pt x="3589867" y="1253459"/>
                    <a:pt x="3785305" y="1803087"/>
                    <a:pt x="4389966" y="1882109"/>
                  </a:cubicBezTo>
                  <a:cubicBezTo>
                    <a:pt x="4994627" y="1961131"/>
                    <a:pt x="6790266" y="1611175"/>
                    <a:pt x="6790266" y="1611175"/>
                  </a:cubicBezTo>
                </a:path>
              </a:pathLst>
            </a:custGeom>
            <a:ln>
              <a:solidFill>
                <a:srgbClr val="73B7CC"/>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grpSp>
        <p:nvGrpSpPr>
          <p:cNvPr id="23" name="Group 22"/>
          <p:cNvGrpSpPr/>
          <p:nvPr/>
        </p:nvGrpSpPr>
        <p:grpSpPr>
          <a:xfrm>
            <a:off x="5400421" y="1837019"/>
            <a:ext cx="2083717" cy="1600438"/>
            <a:chOff x="5425081" y="1898664"/>
            <a:chExt cx="2083717" cy="1600438"/>
          </a:xfrm>
        </p:grpSpPr>
        <p:sp>
          <p:nvSpPr>
            <p:cNvPr id="16" name="TextBox 15"/>
            <p:cNvSpPr txBox="1"/>
            <p:nvPr/>
          </p:nvSpPr>
          <p:spPr>
            <a:xfrm>
              <a:off x="5425081" y="1898664"/>
              <a:ext cx="2083717" cy="1600438"/>
            </a:xfrm>
            <a:prstGeom prst="rect">
              <a:avLst/>
            </a:prstGeom>
            <a:solidFill>
              <a:schemeClr val="bg2"/>
            </a:solidFill>
            <a:ln>
              <a:solidFill>
                <a:schemeClr val="bg2">
                  <a:lumMod val="50000"/>
                </a:schemeClr>
              </a:solidFill>
            </a:ln>
          </p:spPr>
          <p:txBody>
            <a:bodyPr wrap="square" rtlCol="0">
              <a:spAutoFit/>
            </a:bodyPr>
            <a:lstStyle/>
            <a:p>
              <a:r>
                <a:rPr lang="en-US" dirty="0" smtClean="0"/>
                <a:t>	Affective</a:t>
              </a:r>
            </a:p>
            <a:p>
              <a:endParaRPr lang="en-US" dirty="0" smtClean="0"/>
            </a:p>
            <a:p>
              <a:r>
                <a:rPr lang="en-US" dirty="0" smtClean="0"/>
                <a:t>	Interactive</a:t>
              </a:r>
            </a:p>
            <a:p>
              <a:endParaRPr lang="en-US" dirty="0" smtClean="0"/>
            </a:p>
            <a:p>
              <a:r>
                <a:rPr lang="en-US" dirty="0" smtClean="0"/>
                <a:t>	Cohesive</a:t>
              </a:r>
            </a:p>
            <a:p>
              <a:endParaRPr lang="en-US" sz="800" dirty="0"/>
            </a:p>
          </p:txBody>
        </p:sp>
        <p:sp>
          <p:nvSpPr>
            <p:cNvPr id="20" name="Rectangle 19"/>
            <p:cNvSpPr/>
            <p:nvPr/>
          </p:nvSpPr>
          <p:spPr>
            <a:xfrm>
              <a:off x="5597675" y="1964761"/>
              <a:ext cx="271253" cy="283567"/>
            </a:xfrm>
            <a:prstGeom prst="rect">
              <a:avLst/>
            </a:prstGeom>
            <a:solidFill>
              <a:schemeClr val="accent4">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p:cNvSpPr/>
            <p:nvPr/>
          </p:nvSpPr>
          <p:spPr>
            <a:xfrm>
              <a:off x="5597675" y="3055438"/>
              <a:ext cx="271253" cy="283567"/>
            </a:xfrm>
            <a:prstGeom prst="rect">
              <a:avLst/>
            </a:prstGeom>
            <a:solidFill>
              <a:srgbClr val="FFAF7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p:cNvSpPr/>
            <p:nvPr/>
          </p:nvSpPr>
          <p:spPr>
            <a:xfrm>
              <a:off x="5597675" y="2519767"/>
              <a:ext cx="271253" cy="283567"/>
            </a:xfrm>
            <a:prstGeom prst="rect">
              <a:avLst/>
            </a:prstGeom>
            <a:solidFill>
              <a:srgbClr val="73B7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5" name="TextBox 24"/>
          <p:cNvSpPr txBox="1"/>
          <p:nvPr/>
        </p:nvSpPr>
        <p:spPr>
          <a:xfrm>
            <a:off x="3970182" y="6053533"/>
            <a:ext cx="727451" cy="369870"/>
          </a:xfrm>
          <a:prstGeom prst="rect">
            <a:avLst/>
          </a:prstGeom>
          <a:noFill/>
        </p:spPr>
        <p:txBody>
          <a:bodyPr wrap="square" rtlCol="0">
            <a:spAutoFit/>
          </a:bodyPr>
          <a:lstStyle/>
          <a:p>
            <a:r>
              <a:rPr lang="en-US" dirty="0" smtClean="0"/>
              <a:t>Time</a:t>
            </a:r>
            <a:endParaRPr lang="en-US" dirty="0"/>
          </a:p>
        </p:txBody>
      </p:sp>
      <p:sp>
        <p:nvSpPr>
          <p:cNvPr id="26" name="TextBox 25"/>
          <p:cNvSpPr txBox="1"/>
          <p:nvPr/>
        </p:nvSpPr>
        <p:spPr>
          <a:xfrm rot="16200000">
            <a:off x="-925012" y="3615433"/>
            <a:ext cx="3118067" cy="369870"/>
          </a:xfrm>
          <a:prstGeom prst="rect">
            <a:avLst/>
          </a:prstGeom>
          <a:noFill/>
        </p:spPr>
        <p:txBody>
          <a:bodyPr wrap="square" rtlCol="0">
            <a:spAutoFit/>
          </a:bodyPr>
          <a:lstStyle/>
          <a:p>
            <a:r>
              <a:rPr lang="en-US" dirty="0" smtClean="0"/>
              <a:t>Learner Sent Chat Messages</a:t>
            </a:r>
            <a:endParaRPr lang="en-US" dirty="0"/>
          </a:p>
        </p:txBody>
      </p:sp>
      <p:sp>
        <p:nvSpPr>
          <p:cNvPr id="3" name="Slide Number Placeholder 2"/>
          <p:cNvSpPr>
            <a:spLocks noGrp="1"/>
          </p:cNvSpPr>
          <p:nvPr>
            <p:ph type="sldNum" sz="quarter" idx="12"/>
          </p:nvPr>
        </p:nvSpPr>
        <p:spPr/>
        <p:txBody>
          <a:bodyPr/>
          <a:lstStyle/>
          <a:p>
            <a:fld id="{576715BA-9DCE-4546-BF97-9442A4A36D83}" type="slidenum">
              <a:rPr lang="en-US" smtClean="0"/>
              <a:t>25</a:t>
            </a:fld>
            <a:endParaRPr lang="en-US" dirty="0"/>
          </a:p>
        </p:txBody>
      </p:sp>
    </p:spTree>
    <p:extLst>
      <p:ext uri="{BB962C8B-B14F-4D97-AF65-F5344CB8AC3E}">
        <p14:creationId xmlns:p14="http://schemas.microsoft.com/office/powerpoint/2010/main" val="970114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network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5496025"/>
              </p:ext>
            </p:extLst>
          </p:nvPr>
        </p:nvGraphicFramePr>
        <p:xfrm>
          <a:off x="1968913" y="1417638"/>
          <a:ext cx="5188634" cy="4533900"/>
        </p:xfrm>
        <a:graphic>
          <a:graphicData uri="http://schemas.openxmlformats.org/drawingml/2006/table">
            <a:tbl>
              <a:tblPr firstRow="1">
                <a:effectLst/>
                <a:tableStyleId>{5C22544A-7EE6-4342-B048-85BDC9FD1C3A}</a:tableStyleId>
              </a:tblPr>
              <a:tblGrid>
                <a:gridCol w="1424938"/>
                <a:gridCol w="3763696"/>
              </a:tblGrid>
              <a:tr h="370840">
                <a:tc>
                  <a:txBody>
                    <a:bodyPr/>
                    <a:lstStyle/>
                    <a:p>
                      <a:r>
                        <a:rPr lang="en-US" dirty="0" smtClean="0"/>
                        <a:t>Category</a:t>
                      </a:r>
                      <a:endParaRPr lang="en-US" dirty="0"/>
                    </a:p>
                  </a:txBody>
                  <a:tcPr>
                    <a:solidFill>
                      <a:schemeClr val="bg2">
                        <a:lumMod val="25000"/>
                      </a:schemeClr>
                    </a:solidFill>
                  </a:tcPr>
                </a:tc>
                <a:tc>
                  <a:txBody>
                    <a:bodyPr/>
                    <a:lstStyle/>
                    <a:p>
                      <a:r>
                        <a:rPr lang="en-US" dirty="0" smtClean="0"/>
                        <a:t>Indicator</a:t>
                      </a:r>
                      <a:endParaRPr lang="en-US" dirty="0"/>
                    </a:p>
                  </a:txBody>
                  <a:tcPr>
                    <a:solidFill>
                      <a:schemeClr val="bg2">
                        <a:lumMod val="25000"/>
                      </a:schemeClr>
                    </a:solidFill>
                  </a:tcPr>
                </a:tc>
              </a:tr>
              <a:tr h="370840">
                <a:tc>
                  <a:txBody>
                    <a:bodyPr/>
                    <a:lstStyle/>
                    <a:p>
                      <a:pPr algn="l" fontAlgn="t"/>
                      <a:r>
                        <a:rPr lang="en-US" sz="2400" b="1" i="0" u="none" strike="noStrike" dirty="0">
                          <a:solidFill>
                            <a:srgbClr val="000000"/>
                          </a:solidFill>
                          <a:effectLst/>
                          <a:latin typeface="Calibri"/>
                        </a:rPr>
                        <a:t>Affective</a:t>
                      </a: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AF1</a:t>
                      </a:r>
                      <a:r>
                        <a:rPr lang="en-US" sz="2400" b="0" i="0" u="none" strike="noStrike" baseline="0" dirty="0" smtClean="0">
                          <a:solidFill>
                            <a:srgbClr val="000000"/>
                          </a:solidFill>
                          <a:effectLst/>
                          <a:latin typeface="Calibri"/>
                        </a:rPr>
                        <a:t> </a:t>
                      </a:r>
                      <a:r>
                        <a:rPr lang="en-US" sz="2400" b="0" i="0" u="none" strike="noStrike" dirty="0" smtClean="0">
                          <a:solidFill>
                            <a:srgbClr val="000000"/>
                          </a:solidFill>
                          <a:effectLst/>
                          <a:latin typeface="Calibri"/>
                        </a:rPr>
                        <a:t>-</a:t>
                      </a:r>
                      <a:r>
                        <a:rPr lang="en-US" sz="2400" b="0" i="0" u="none" strike="noStrike" baseline="0" dirty="0" smtClean="0">
                          <a:solidFill>
                            <a:srgbClr val="000000"/>
                          </a:solidFill>
                          <a:effectLst/>
                          <a:latin typeface="Calibri"/>
                        </a:rPr>
                        <a:t> </a:t>
                      </a:r>
                      <a:r>
                        <a:rPr lang="en-US" sz="2400" b="0" i="0" u="none" strike="noStrike" dirty="0" smtClean="0">
                          <a:solidFill>
                            <a:srgbClr val="000000"/>
                          </a:solidFill>
                          <a:effectLst/>
                          <a:latin typeface="Calibri"/>
                        </a:rPr>
                        <a:t>Emotion</a:t>
                      </a:r>
                      <a:endParaRPr lang="en-US" sz="2400" b="0" i="0" u="none" strike="noStrike" dirty="0">
                        <a:solidFill>
                          <a:srgbClr val="000000"/>
                        </a:solidFill>
                        <a:effectLst/>
                        <a:latin typeface="Calibri"/>
                      </a:endParaRPr>
                    </a:p>
                  </a:txBody>
                  <a:tcPr marL="12700" marR="12700" marT="12700" marB="0">
                    <a:solidFill>
                      <a:schemeClr val="accent4">
                        <a:lumMod val="20000"/>
                        <a:lumOff val="80000"/>
                      </a:scheme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AF2 - Humor</a:t>
                      </a:r>
                      <a:endParaRPr lang="en-US" sz="2400" b="0" i="0" u="none" strike="noStrike" dirty="0">
                        <a:solidFill>
                          <a:srgbClr val="000000"/>
                        </a:solidFill>
                        <a:effectLst/>
                        <a:latin typeface="Calibri"/>
                      </a:endParaRPr>
                    </a:p>
                  </a:txBody>
                  <a:tcPr marL="12700" marR="12700" marT="12700" marB="0">
                    <a:solidFill>
                      <a:schemeClr val="accent4">
                        <a:lumMod val="20000"/>
                        <a:lumOff val="80000"/>
                      </a:scheme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chemeClr val="accent4">
                        <a:lumMod val="20000"/>
                        <a:lumOff val="80000"/>
                      </a:schemeClr>
                    </a:solidFill>
                  </a:tcPr>
                </a:tc>
                <a:tc>
                  <a:txBody>
                    <a:bodyPr/>
                    <a:lstStyle/>
                    <a:p>
                      <a:pPr algn="l" fontAlgn="t"/>
                      <a:r>
                        <a:rPr lang="en-US" sz="2400" b="0" i="0" u="none" strike="noStrike" dirty="0" smtClean="0">
                          <a:solidFill>
                            <a:srgbClr val="000000"/>
                          </a:solidFill>
                          <a:effectLst/>
                          <a:latin typeface="Calibri"/>
                        </a:rPr>
                        <a:t>AF3 - Self</a:t>
                      </a:r>
                      <a:r>
                        <a:rPr lang="en-US" sz="2400" b="0" i="0" u="none" strike="noStrike" dirty="0">
                          <a:solidFill>
                            <a:srgbClr val="000000"/>
                          </a:solidFill>
                          <a:effectLst/>
                          <a:latin typeface="Calibri"/>
                        </a:rPr>
                        <a:t>-Disclosure</a:t>
                      </a:r>
                    </a:p>
                  </a:txBody>
                  <a:tcPr marL="12700" marR="12700" marT="12700" marB="0">
                    <a:solidFill>
                      <a:schemeClr val="accent4">
                        <a:lumMod val="20000"/>
                        <a:lumOff val="80000"/>
                      </a:schemeClr>
                    </a:solidFill>
                  </a:tcPr>
                </a:tc>
              </a:tr>
              <a:tr h="370840">
                <a:tc>
                  <a:txBody>
                    <a:bodyPr/>
                    <a:lstStyle/>
                    <a:p>
                      <a:pPr algn="l" fontAlgn="t"/>
                      <a:r>
                        <a:rPr lang="en-US" sz="2400" b="1" i="0" u="none" strike="noStrike" dirty="0">
                          <a:solidFill>
                            <a:srgbClr val="000000"/>
                          </a:solidFill>
                          <a:effectLst/>
                          <a:latin typeface="Calibri"/>
                        </a:rPr>
                        <a:t>Interactive</a:t>
                      </a: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IN1 - Chat </a:t>
                      </a:r>
                      <a:r>
                        <a:rPr lang="en-US" sz="2400" b="0" i="0" u="none" strike="noStrike" dirty="0">
                          <a:solidFill>
                            <a:srgbClr val="000000"/>
                          </a:solidFill>
                          <a:effectLst/>
                          <a:latin typeface="Calibri"/>
                        </a:rPr>
                        <a:t>referring</a:t>
                      </a: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IN2 - Questions</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IN3 - Compliments</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IN4 - Agreement</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r>
              <a:tr h="370840">
                <a:tc>
                  <a:txBody>
                    <a:bodyPr/>
                    <a:lstStyle/>
                    <a:p>
                      <a:pPr algn="l" fontAlgn="t"/>
                      <a:endParaRPr lang="en-US" sz="2400" b="1" i="0" u="none" strike="noStrike" dirty="0">
                        <a:solidFill>
                          <a:srgbClr val="000000"/>
                        </a:solidFill>
                        <a:effectLst/>
                        <a:latin typeface="Calibri"/>
                      </a:endParaRPr>
                    </a:p>
                  </a:txBody>
                  <a:tcPr marL="12700" marR="12700" marT="12700" marB="0">
                    <a:solidFill>
                      <a:srgbClr val="73B7CC">
                        <a:alpha val="23000"/>
                      </a:srgbClr>
                    </a:solidFill>
                  </a:tcPr>
                </a:tc>
                <a:tc>
                  <a:txBody>
                    <a:bodyPr/>
                    <a:lstStyle/>
                    <a:p>
                      <a:pPr algn="l" fontAlgn="t"/>
                      <a:r>
                        <a:rPr lang="en-US" sz="2400" b="0" i="0" u="none" strike="noStrike" dirty="0" smtClean="0">
                          <a:solidFill>
                            <a:srgbClr val="000000"/>
                          </a:solidFill>
                          <a:effectLst/>
                          <a:latin typeface="Calibri"/>
                        </a:rPr>
                        <a:t>IN5 - Disagreement</a:t>
                      </a:r>
                      <a:endParaRPr lang="en-US" sz="2400" b="0" i="0" u="none" strike="noStrike" dirty="0">
                        <a:solidFill>
                          <a:srgbClr val="000000"/>
                        </a:solidFill>
                        <a:effectLst/>
                        <a:latin typeface="Calibri"/>
                      </a:endParaRPr>
                    </a:p>
                  </a:txBody>
                  <a:tcPr marL="12700" marR="12700" marT="12700" marB="0">
                    <a:solidFill>
                      <a:srgbClr val="73B7CC">
                        <a:alpha val="23000"/>
                      </a:srgbClr>
                    </a:solidFill>
                  </a:tcPr>
                </a:tc>
              </a:tr>
              <a:tr h="370840">
                <a:tc>
                  <a:txBody>
                    <a:bodyPr/>
                    <a:lstStyle/>
                    <a:p>
                      <a:pPr algn="l" fontAlgn="t"/>
                      <a:r>
                        <a:rPr lang="en-US" sz="2400" b="1" i="0" u="none" strike="noStrike" dirty="0">
                          <a:solidFill>
                            <a:srgbClr val="000000"/>
                          </a:solidFill>
                          <a:effectLst/>
                          <a:latin typeface="Calibri"/>
                        </a:rPr>
                        <a:t>Cohesive </a:t>
                      </a:r>
                    </a:p>
                  </a:txBody>
                  <a:tcPr marL="12700" marR="12700" marT="12700" marB="0">
                    <a:solidFill>
                      <a:srgbClr val="FFAF73">
                        <a:alpha val="23000"/>
                      </a:srgbClr>
                    </a:solidFill>
                  </a:tcPr>
                </a:tc>
                <a:tc>
                  <a:txBody>
                    <a:bodyPr/>
                    <a:lstStyle/>
                    <a:p>
                      <a:pPr algn="l" fontAlgn="t"/>
                      <a:r>
                        <a:rPr lang="en-US" sz="3600" b="0" i="0" u="none" strike="noStrike" baseline="-22000" dirty="0" smtClean="0">
                          <a:solidFill>
                            <a:srgbClr val="000000"/>
                          </a:solidFill>
                          <a:effectLst/>
                          <a:latin typeface="Calibri"/>
                        </a:rPr>
                        <a:t>CO1 - Using </a:t>
                      </a:r>
                      <a:r>
                        <a:rPr lang="en-US" sz="3600" b="0" i="0" u="none" strike="noStrike" baseline="-22000" dirty="0">
                          <a:solidFill>
                            <a:srgbClr val="000000"/>
                          </a:solidFill>
                          <a:effectLst/>
                          <a:latin typeface="Calibri"/>
                        </a:rPr>
                        <a:t>names</a:t>
                      </a:r>
                    </a:p>
                  </a:txBody>
                  <a:tcPr marL="12700" marR="12700" marT="12700" marB="0">
                    <a:solidFill>
                      <a:srgbClr val="FFAF73">
                        <a:alpha val="23000"/>
                      </a:srgbClr>
                    </a:solidFill>
                  </a:tcPr>
                </a:tc>
              </a:tr>
              <a:tr h="370840">
                <a:tc>
                  <a:txBody>
                    <a:bodyPr/>
                    <a:lstStyle/>
                    <a:p>
                      <a:pPr algn="l" fontAlgn="t"/>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c>
                  <a:txBody>
                    <a:bodyPr/>
                    <a:lstStyle/>
                    <a:p>
                      <a:pPr algn="l" fontAlgn="t"/>
                      <a:r>
                        <a:rPr lang="en-US" sz="2400" b="0" i="0" u="none" strike="noStrike" dirty="0" smtClean="0">
                          <a:solidFill>
                            <a:srgbClr val="000000"/>
                          </a:solidFill>
                          <a:effectLst/>
                          <a:latin typeface="Calibri"/>
                        </a:rPr>
                        <a:t>CO2 - Group </a:t>
                      </a:r>
                      <a:r>
                        <a:rPr lang="en-US" sz="2400" b="0" i="0" u="none" strike="noStrike" dirty="0">
                          <a:solidFill>
                            <a:srgbClr val="000000"/>
                          </a:solidFill>
                          <a:effectLst/>
                          <a:latin typeface="Calibri"/>
                        </a:rPr>
                        <a:t>references</a:t>
                      </a:r>
                    </a:p>
                  </a:txBody>
                  <a:tcPr marL="12700" marR="12700" marT="12700" marB="0">
                    <a:solidFill>
                      <a:srgbClr val="FFAF73">
                        <a:alpha val="23000"/>
                      </a:srgbClr>
                    </a:solidFill>
                  </a:tcPr>
                </a:tc>
              </a:tr>
              <a:tr h="370840">
                <a:tc>
                  <a:txBody>
                    <a:bodyPr/>
                    <a:lstStyle/>
                    <a:p>
                      <a:pPr algn="l" fontAlgn="t"/>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c>
                  <a:txBody>
                    <a:bodyPr/>
                    <a:lstStyle/>
                    <a:p>
                      <a:pPr algn="l" fontAlgn="t"/>
                      <a:r>
                        <a:rPr lang="en-US" sz="2400" b="0" i="0" u="none" strike="noStrike" dirty="0" smtClean="0">
                          <a:solidFill>
                            <a:srgbClr val="000000"/>
                          </a:solidFill>
                          <a:effectLst/>
                          <a:latin typeface="Calibri"/>
                        </a:rPr>
                        <a:t>CO3 - Phatic</a:t>
                      </a:r>
                      <a:endParaRPr lang="en-US" sz="2400" b="0" i="0" u="none" strike="noStrike" dirty="0">
                        <a:solidFill>
                          <a:srgbClr val="000000"/>
                        </a:solidFill>
                        <a:effectLst/>
                        <a:latin typeface="Calibri"/>
                      </a:endParaRPr>
                    </a:p>
                  </a:txBody>
                  <a:tcPr marL="12700" marR="12700" marT="12700" marB="0">
                    <a:solidFill>
                      <a:srgbClr val="FFAF73">
                        <a:alpha val="23000"/>
                      </a:srgbClr>
                    </a:solidFill>
                  </a:tcPr>
                </a:tc>
              </a:tr>
            </a:tbl>
          </a:graphicData>
        </a:graphic>
      </p:graphicFrame>
      <p:sp>
        <p:nvSpPr>
          <p:cNvPr id="3" name="Slide Number Placeholder 2"/>
          <p:cNvSpPr>
            <a:spLocks noGrp="1"/>
          </p:cNvSpPr>
          <p:nvPr>
            <p:ph type="sldNum" sz="quarter" idx="12"/>
          </p:nvPr>
        </p:nvSpPr>
        <p:spPr/>
        <p:txBody>
          <a:bodyPr/>
          <a:lstStyle/>
          <a:p>
            <a:fld id="{576715BA-9DCE-4546-BF97-9442A4A36D83}" type="slidenum">
              <a:rPr lang="en-US" smtClean="0"/>
              <a:t>26</a:t>
            </a:fld>
            <a:endParaRPr lang="en-US" dirty="0"/>
          </a:p>
        </p:txBody>
      </p:sp>
    </p:spTree>
    <p:extLst>
      <p:ext uri="{BB962C8B-B14F-4D97-AF65-F5344CB8AC3E}">
        <p14:creationId xmlns:p14="http://schemas.microsoft.com/office/powerpoint/2010/main" val="1129414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chat messages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pic>
        <p:nvPicPr>
          <p:cNvPr id="4" name="Picture 3" descr="screenshot_TA_nodes.png"/>
          <p:cNvPicPr>
            <a:picLocks noChangeAspect="1"/>
          </p:cNvPicPr>
          <p:nvPr/>
        </p:nvPicPr>
        <p:blipFill rotWithShape="1">
          <a:blip r:embed="rId3">
            <a:extLst>
              <a:ext uri="{28A0092B-C50C-407E-A947-70E740481C1C}">
                <a14:useLocalDpi xmlns:a14="http://schemas.microsoft.com/office/drawing/2010/main" val="0"/>
              </a:ext>
            </a:extLst>
          </a:blip>
          <a:srcRect l="31893" t="7335" r="9442" b="28360"/>
          <a:stretch/>
        </p:blipFill>
        <p:spPr>
          <a:xfrm>
            <a:off x="1907744" y="1386000"/>
            <a:ext cx="5364000" cy="4410000"/>
          </a:xfrm>
          <a:prstGeom prst="rect">
            <a:avLst/>
          </a:prstGeom>
          <a:ln>
            <a:solidFill>
              <a:schemeClr val="tx1"/>
            </a:solidFill>
          </a:ln>
        </p:spPr>
      </p:pic>
      <p:sp>
        <p:nvSpPr>
          <p:cNvPr id="5" name="Slide Number Placeholder 4"/>
          <p:cNvSpPr>
            <a:spLocks noGrp="1"/>
          </p:cNvSpPr>
          <p:nvPr>
            <p:ph type="sldNum" sz="quarter" idx="12"/>
          </p:nvPr>
        </p:nvSpPr>
        <p:spPr/>
        <p:txBody>
          <a:bodyPr/>
          <a:lstStyle/>
          <a:p>
            <a:fld id="{576715BA-9DCE-4546-BF97-9442A4A36D83}" type="slidenum">
              <a:rPr lang="en-US" smtClean="0"/>
              <a:t>27</a:t>
            </a:fld>
            <a:endParaRPr lang="en-US" dirty="0"/>
          </a:p>
        </p:txBody>
      </p:sp>
    </p:spTree>
    <p:extLst>
      <p:ext uri="{BB962C8B-B14F-4D97-AF65-F5344CB8AC3E}">
        <p14:creationId xmlns:p14="http://schemas.microsoft.com/office/powerpoint/2010/main" val="2879967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motivation</a:t>
            </a:r>
            <a:endParaRPr lang="en-US" dirty="0"/>
          </a:p>
        </p:txBody>
      </p:sp>
      <p:sp>
        <p:nvSpPr>
          <p:cNvPr id="3" name="Content Placeholder 2"/>
          <p:cNvSpPr>
            <a:spLocks noGrp="1"/>
          </p:cNvSpPr>
          <p:nvPr>
            <p:ph idx="1"/>
          </p:nvPr>
        </p:nvSpPr>
        <p:spPr/>
        <p:txBody>
          <a:bodyPr/>
          <a:lstStyle/>
          <a:p>
            <a:r>
              <a:rPr lang="en-US" dirty="0" smtClean="0"/>
              <a:t>Because of current ICT,</a:t>
            </a:r>
          </a:p>
          <a:p>
            <a:pPr marL="400050" lvl="1" indent="0">
              <a:buNone/>
            </a:pPr>
            <a:endParaRPr lang="en-US" sz="800" dirty="0" smtClean="0"/>
          </a:p>
          <a:p>
            <a:pPr marL="400050" lvl="1" indent="0">
              <a:buNone/>
            </a:pPr>
            <a:r>
              <a:rPr lang="en-US" dirty="0" smtClean="0"/>
              <a:t>“</a:t>
            </a:r>
            <a:r>
              <a:rPr lang="en-CA" dirty="0"/>
              <a:t>presence and absence are no longer so strictly spatialized and actualized as near and far, and thus no longer fit so perfectly (if they ever did) with inside and </a:t>
            </a:r>
            <a:r>
              <a:rPr lang="en-CA" dirty="0" smtClean="0"/>
              <a:t>outside.”</a:t>
            </a:r>
          </a:p>
          <a:p>
            <a:pPr marL="0" indent="0">
              <a:buNone/>
            </a:pPr>
            <a:endParaRPr lang="en-CA" dirty="0" smtClean="0"/>
          </a:p>
          <a:p>
            <a:pPr marL="0" indent="0" algn="r">
              <a:buNone/>
            </a:pPr>
            <a:r>
              <a:rPr lang="en-CA" sz="2400" dirty="0" smtClean="0"/>
              <a:t> </a:t>
            </a:r>
            <a:r>
              <a:rPr lang="en-CA" sz="2400" dirty="0"/>
              <a:t>(Shields, 2006, p. 235</a:t>
            </a:r>
            <a:r>
              <a:rPr lang="en-CA" sz="2400" dirty="0" smtClean="0"/>
              <a:t>) </a:t>
            </a:r>
            <a:endParaRPr lang="en-US" sz="2400" dirty="0"/>
          </a:p>
        </p:txBody>
      </p:sp>
      <p:sp>
        <p:nvSpPr>
          <p:cNvPr id="4" name="Slide Number Placeholder 3"/>
          <p:cNvSpPr>
            <a:spLocks noGrp="1"/>
          </p:cNvSpPr>
          <p:nvPr>
            <p:ph type="sldNum" sz="quarter" idx="12"/>
          </p:nvPr>
        </p:nvSpPr>
        <p:spPr/>
        <p:txBody>
          <a:bodyPr/>
          <a:lstStyle/>
          <a:p>
            <a:fld id="{576715BA-9DCE-4546-BF97-9442A4A36D83}" type="slidenum">
              <a:rPr lang="en-US" smtClean="0"/>
              <a:t>28</a:t>
            </a:fld>
            <a:endParaRPr lang="en-US" dirty="0"/>
          </a:p>
        </p:txBody>
      </p:sp>
    </p:spTree>
    <p:extLst>
      <p:ext uri="{BB962C8B-B14F-4D97-AF65-F5344CB8AC3E}">
        <p14:creationId xmlns:p14="http://schemas.microsoft.com/office/powerpoint/2010/main" val="1311815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Bibliography</a:t>
            </a:r>
            <a:endParaRPr lang="en-US" dirty="0"/>
          </a:p>
        </p:txBody>
      </p:sp>
      <p:sp>
        <p:nvSpPr>
          <p:cNvPr id="3" name="Content Placeholder 2"/>
          <p:cNvSpPr>
            <a:spLocks noGrp="1"/>
          </p:cNvSpPr>
          <p:nvPr>
            <p:ph idx="1"/>
          </p:nvPr>
        </p:nvSpPr>
        <p:spPr>
          <a:xfrm>
            <a:off x="457200" y="1243476"/>
            <a:ext cx="8229600" cy="5391572"/>
          </a:xfrm>
        </p:spPr>
        <p:txBody>
          <a:bodyPr>
            <a:noAutofit/>
          </a:bodyPr>
          <a:lstStyle/>
          <a:p>
            <a:pPr marL="457200" indent="-457200">
              <a:buNone/>
            </a:pPr>
            <a:r>
              <a:rPr lang="en-US" sz="1800" dirty="0" smtClean="0"/>
              <a:t>Borderless </a:t>
            </a:r>
            <a:r>
              <a:rPr lang="en-US" sz="1800" dirty="0"/>
              <a:t>Higher Education for Refugees. (2017). </a:t>
            </a:r>
            <a:r>
              <a:rPr lang="en-US" sz="1800" i="1" dirty="0"/>
              <a:t>Homepage</a:t>
            </a:r>
            <a:r>
              <a:rPr lang="en-US" sz="1800" dirty="0"/>
              <a:t>. Toronto, ON: Author.  Retrieved from </a:t>
            </a:r>
            <a:r>
              <a:rPr lang="en-US" sz="1800" u="sng" dirty="0">
                <a:hlinkClick r:id="rId3"/>
              </a:rPr>
              <a:t>http://www.bher.org</a:t>
            </a:r>
            <a:endParaRPr lang="en-CA" sz="1800" dirty="0"/>
          </a:p>
          <a:p>
            <a:pPr marL="457200" indent="-457200">
              <a:buNone/>
            </a:pPr>
            <a:r>
              <a:rPr lang="en-CA" sz="1800" dirty="0"/>
              <a:t>Canadian Institutes of Health Research, Natural Sciences and Engineering Research Council of Canada, and Social Sciences and Humanities Research Council of Canada. (2014).  </a:t>
            </a:r>
            <a:r>
              <a:rPr lang="en-CA" sz="1800" i="1" dirty="0"/>
              <a:t>Tri-Council policy statement: Ethical conduct for researching involving humans.</a:t>
            </a:r>
            <a:r>
              <a:rPr lang="en-CA" sz="1800" dirty="0"/>
              <a:t> Ottawa, ON:  Queen’s Printer.</a:t>
            </a:r>
          </a:p>
          <a:p>
            <a:pPr marL="457200" indent="-457200">
              <a:buNone/>
            </a:pPr>
            <a:r>
              <a:rPr lang="en-CA" sz="1800" dirty="0"/>
              <a:t>Carvalho, L. &amp; Goodyear, P. (2014). </a:t>
            </a:r>
            <a:r>
              <a:rPr lang="en-CA" sz="1800" i="1" dirty="0" smtClean="0"/>
              <a:t>The </a:t>
            </a:r>
            <a:r>
              <a:rPr lang="en-CA" sz="1800" i="1" dirty="0"/>
              <a:t>architecture of productive learning networks. </a:t>
            </a:r>
            <a:r>
              <a:rPr lang="en-CA" sz="1800" dirty="0"/>
              <a:t>New York, NY: Routledge.</a:t>
            </a:r>
          </a:p>
          <a:p>
            <a:pPr marL="457200" indent="-457200">
              <a:buNone/>
            </a:pPr>
            <a:r>
              <a:rPr lang="en-US" sz="1800" dirty="0"/>
              <a:t>Castells, M. (2000). </a:t>
            </a:r>
            <a:r>
              <a:rPr lang="en-US" sz="1800" i="1" dirty="0"/>
              <a:t>The rise of the network society</a:t>
            </a:r>
            <a:r>
              <a:rPr lang="en-US" sz="1800" dirty="0"/>
              <a:t>. Malden, MA: Oxford.</a:t>
            </a:r>
            <a:endParaRPr lang="en-CA" sz="1800" dirty="0"/>
          </a:p>
          <a:p>
            <a:pPr marL="457200" indent="-457200">
              <a:buNone/>
            </a:pPr>
            <a:r>
              <a:rPr lang="en-US" sz="1800" dirty="0"/>
              <a:t>Dryden-Peterson. (2011). </a:t>
            </a:r>
            <a:r>
              <a:rPr lang="en-US" sz="1800" i="1" dirty="0" smtClean="0"/>
              <a:t>Refugee </a:t>
            </a:r>
            <a:r>
              <a:rPr lang="en-US" sz="1800" i="1" dirty="0"/>
              <a:t>education: A global review.</a:t>
            </a:r>
            <a:r>
              <a:rPr lang="en-US" sz="1800" dirty="0"/>
              <a:t> Geneva, CH: UNHCR. Retrieved from www.unhcr.org/4fe317589.html</a:t>
            </a:r>
            <a:endParaRPr lang="en-CA" sz="1800" dirty="0"/>
          </a:p>
          <a:p>
            <a:pPr marL="457200" indent="-457200">
              <a:buNone/>
            </a:pPr>
            <a:r>
              <a:rPr lang="en-CA" sz="1800" dirty="0" smtClean="0"/>
              <a:t>Garrison, D.R. (2009). Communities of Inquiry in online learning. In P. L. Rogers (Ed.) </a:t>
            </a:r>
            <a:r>
              <a:rPr lang="en-CA" sz="1800" i="1" dirty="0" err="1" smtClean="0"/>
              <a:t>Encyclopedia</a:t>
            </a:r>
            <a:r>
              <a:rPr lang="en-CA" sz="1800" i="1" dirty="0" smtClean="0"/>
              <a:t> of distance learning </a:t>
            </a:r>
            <a:r>
              <a:rPr lang="en-CA" sz="1800" dirty="0" smtClean="0"/>
              <a:t>(2nd ed., pp. 352-355), Hershey, PA :IGI Global. </a:t>
            </a:r>
          </a:p>
          <a:p>
            <a:pPr marL="457200" indent="-457200">
              <a:buNone/>
            </a:pPr>
            <a:r>
              <a:rPr lang="en-CA" sz="1800" dirty="0" smtClean="0"/>
              <a:t>Garrison</a:t>
            </a:r>
            <a:r>
              <a:rPr lang="en-CA" sz="1800" dirty="0"/>
              <a:t>, D. R. (2017).</a:t>
            </a:r>
            <a:r>
              <a:rPr lang="en-CA" sz="1800" i="1" dirty="0"/>
              <a:t> E-Learning in the 21st century: A community of inquiry framework for research and practice</a:t>
            </a:r>
            <a:r>
              <a:rPr lang="en-CA" sz="1800" dirty="0"/>
              <a:t> (3rd ed.). London: Routledge/Taylor and Francis.</a:t>
            </a:r>
          </a:p>
          <a:p>
            <a:pPr marL="357188" indent="-357188">
              <a:buNone/>
            </a:pPr>
            <a:endParaRPr lang="en-US" sz="1400" dirty="0" smtClean="0"/>
          </a:p>
          <a:p>
            <a:pPr marL="357188" indent="-357188" algn="ctr">
              <a:buNone/>
            </a:pPr>
            <a:r>
              <a:rPr lang="en-US" sz="1400" dirty="0" smtClean="0"/>
              <a:t>.</a:t>
            </a:r>
            <a:endParaRPr lang="en-CA" sz="1400" dirty="0"/>
          </a:p>
        </p:txBody>
      </p:sp>
      <p:sp>
        <p:nvSpPr>
          <p:cNvPr id="4" name="Slide Number Placeholder 3"/>
          <p:cNvSpPr>
            <a:spLocks noGrp="1"/>
          </p:cNvSpPr>
          <p:nvPr>
            <p:ph type="sldNum" sz="quarter" idx="12"/>
          </p:nvPr>
        </p:nvSpPr>
        <p:spPr/>
        <p:txBody>
          <a:bodyPr/>
          <a:lstStyle/>
          <a:p>
            <a:fld id="{576715BA-9DCE-4546-BF97-9442A4A36D83}" type="slidenum">
              <a:rPr lang="en-US" smtClean="0"/>
              <a:t>29</a:t>
            </a:fld>
            <a:endParaRPr lang="en-US" dirty="0"/>
          </a:p>
        </p:txBody>
      </p:sp>
    </p:spTree>
    <p:extLst>
      <p:ext uri="{BB962C8B-B14F-4D97-AF65-F5344CB8AC3E}">
        <p14:creationId xmlns:p14="http://schemas.microsoft.com/office/powerpoint/2010/main" val="636843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Bibliography</a:t>
            </a:r>
            <a:endParaRPr lang="en-US" dirty="0"/>
          </a:p>
        </p:txBody>
      </p:sp>
      <p:sp>
        <p:nvSpPr>
          <p:cNvPr id="3" name="Content Placeholder 2"/>
          <p:cNvSpPr>
            <a:spLocks noGrp="1"/>
          </p:cNvSpPr>
          <p:nvPr>
            <p:ph idx="1"/>
          </p:nvPr>
        </p:nvSpPr>
        <p:spPr>
          <a:xfrm>
            <a:off x="457200" y="1243476"/>
            <a:ext cx="8229600" cy="5391572"/>
          </a:xfrm>
        </p:spPr>
        <p:txBody>
          <a:bodyPr>
            <a:noAutofit/>
          </a:bodyPr>
          <a:lstStyle/>
          <a:p>
            <a:pPr marL="457200" indent="-914400">
              <a:buNone/>
            </a:pPr>
            <a:r>
              <a:rPr lang="en-CA" sz="1800" dirty="0"/>
              <a:t>Garrison, D. R., Anderson, T., &amp; Archer, W. (2010). The first decade of the Community of Inquiry framework: A retrospective. </a:t>
            </a:r>
            <a:r>
              <a:rPr lang="en-CA" sz="1800" i="1" dirty="0"/>
              <a:t>The Internet and Higher Education, 13</a:t>
            </a:r>
            <a:r>
              <a:rPr lang="en-CA" sz="1800" dirty="0"/>
              <a:t>(1-2), 5-9. </a:t>
            </a:r>
          </a:p>
          <a:p>
            <a:pPr marL="457200" indent="-914400">
              <a:buNone/>
            </a:pPr>
            <a:r>
              <a:rPr lang="en-CA" sz="1800" dirty="0" smtClean="0"/>
              <a:t>Garrison</a:t>
            </a:r>
            <a:r>
              <a:rPr lang="en-CA" sz="1800" dirty="0"/>
              <a:t>, D.R., Cleveland-Innes, M., </a:t>
            </a:r>
            <a:r>
              <a:rPr lang="en-CA" sz="1800" dirty="0" err="1"/>
              <a:t>Koole</a:t>
            </a:r>
            <a:r>
              <a:rPr lang="en-CA" sz="1800" dirty="0"/>
              <a:t>, M. &amp; </a:t>
            </a:r>
            <a:r>
              <a:rPr lang="en-CA" sz="1800" dirty="0" err="1"/>
              <a:t>Kappelman</a:t>
            </a:r>
            <a:r>
              <a:rPr lang="en-CA" sz="1800" dirty="0"/>
              <a:t>, J. (2006</a:t>
            </a:r>
            <a:r>
              <a:rPr lang="en-CA" sz="1800" dirty="0" smtClean="0"/>
              <a:t>). </a:t>
            </a:r>
            <a:r>
              <a:rPr lang="en-CA" sz="1800" dirty="0"/>
              <a:t>Revisiting methodological issues in transcript analysis: Negotiated coding and reliability.  </a:t>
            </a:r>
            <a:r>
              <a:rPr lang="en-CA" sz="1800" i="1" dirty="0"/>
              <a:t>The Internet and Higher Education. </a:t>
            </a:r>
            <a:r>
              <a:rPr lang="en-CA" sz="1800" dirty="0"/>
              <a:t>9,1-8.</a:t>
            </a:r>
          </a:p>
          <a:p>
            <a:pPr marL="457200" indent="-914400">
              <a:buNone/>
            </a:pPr>
            <a:r>
              <a:rPr lang="en-US" sz="1800" dirty="0" smtClean="0"/>
              <a:t>Inter</a:t>
            </a:r>
            <a:r>
              <a:rPr lang="en-US" sz="1800" dirty="0"/>
              <a:t>-Agency Network for Education in Emergencies. (2010). </a:t>
            </a:r>
            <a:r>
              <a:rPr lang="en-US" sz="1800" i="1" dirty="0"/>
              <a:t>INEE minimum standards for education: Preparedness, response, recovery.</a:t>
            </a:r>
            <a:r>
              <a:rPr lang="en-US" sz="1800" dirty="0"/>
              <a:t> New York, NY: Author. Retrieved from </a:t>
            </a:r>
            <a:r>
              <a:rPr lang="en-US" sz="1800" dirty="0">
                <a:hlinkClick r:id="rId3"/>
              </a:rPr>
              <a:t>http://toolkit.ineesite.org/toolkit/INEEcms/uploads/1012/INEE_GuideBook_EN_2012%20LoRes.pdf</a:t>
            </a:r>
            <a:endParaRPr lang="en-CA" sz="1800" dirty="0"/>
          </a:p>
          <a:p>
            <a:pPr marL="457200" indent="-914400">
              <a:buNone/>
            </a:pPr>
            <a:r>
              <a:rPr lang="en-US" sz="1800" dirty="0"/>
              <a:t>Joksimović, S., Gašević, D., Kovanović, V., Riecke, B. E., &amp; Hatala, M. (2015). Social presence in online discussions as a process predictor of academic performance. </a:t>
            </a:r>
            <a:r>
              <a:rPr lang="en-US" sz="1800" i="1" dirty="0"/>
              <a:t>Journal of Computer Assisted Learning, 31</a:t>
            </a:r>
            <a:r>
              <a:rPr lang="en-US" sz="1800" dirty="0"/>
              <a:t>(6), 638-654. doi:10.1111/jcal.12107</a:t>
            </a:r>
            <a:endParaRPr lang="en-CA" sz="1800" dirty="0"/>
          </a:p>
          <a:p>
            <a:pPr marL="457200" indent="-914400">
              <a:buNone/>
            </a:pPr>
            <a:r>
              <a:rPr lang="en-US" sz="1800" dirty="0"/>
              <a:t>Jones, C. (2015). </a:t>
            </a:r>
            <a:r>
              <a:rPr lang="en-US" sz="1800" i="1" dirty="0" smtClean="0"/>
              <a:t>Networked </a:t>
            </a:r>
            <a:r>
              <a:rPr lang="en-US" sz="1800" i="1" dirty="0"/>
              <a:t>learning</a:t>
            </a:r>
            <a:r>
              <a:rPr lang="en-US" sz="1800" i="1" dirty="0" smtClean="0"/>
              <a:t>: </a:t>
            </a:r>
            <a:r>
              <a:rPr lang="en-US" sz="1800" i="1" dirty="0"/>
              <a:t>An educational paradigm for the age of digital networks. </a:t>
            </a:r>
            <a:r>
              <a:rPr lang="en-US" sz="1800" dirty="0"/>
              <a:t>New York, NY: Springer.</a:t>
            </a:r>
            <a:endParaRPr lang="en-CA" sz="1800" dirty="0"/>
          </a:p>
          <a:p>
            <a:pPr marL="357188" indent="-357188" algn="ctr">
              <a:buNone/>
            </a:pPr>
            <a:endParaRPr lang="en-CA" sz="1400" dirty="0"/>
          </a:p>
        </p:txBody>
      </p:sp>
      <p:sp>
        <p:nvSpPr>
          <p:cNvPr id="4" name="Slide Number Placeholder 3"/>
          <p:cNvSpPr>
            <a:spLocks noGrp="1"/>
          </p:cNvSpPr>
          <p:nvPr>
            <p:ph type="sldNum" sz="quarter" idx="12"/>
          </p:nvPr>
        </p:nvSpPr>
        <p:spPr/>
        <p:txBody>
          <a:bodyPr/>
          <a:lstStyle/>
          <a:p>
            <a:fld id="{576715BA-9DCE-4546-BF97-9442A4A36D83}" type="slidenum">
              <a:rPr lang="en-US" smtClean="0"/>
              <a:t>30</a:t>
            </a:fld>
            <a:endParaRPr lang="en-US" dirty="0"/>
          </a:p>
        </p:txBody>
      </p:sp>
    </p:spTree>
    <p:extLst>
      <p:ext uri="{BB962C8B-B14F-4D97-AF65-F5344CB8AC3E}">
        <p14:creationId xmlns:p14="http://schemas.microsoft.com/office/powerpoint/2010/main" val="167328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Bibliography</a:t>
            </a:r>
            <a:endParaRPr lang="en-US" dirty="0"/>
          </a:p>
        </p:txBody>
      </p:sp>
      <p:sp>
        <p:nvSpPr>
          <p:cNvPr id="3" name="Content Placeholder 2"/>
          <p:cNvSpPr>
            <a:spLocks noGrp="1"/>
          </p:cNvSpPr>
          <p:nvPr>
            <p:ph idx="1"/>
          </p:nvPr>
        </p:nvSpPr>
        <p:spPr>
          <a:xfrm>
            <a:off x="457200" y="1243476"/>
            <a:ext cx="8229600" cy="5391572"/>
          </a:xfrm>
        </p:spPr>
        <p:txBody>
          <a:bodyPr>
            <a:noAutofit/>
          </a:bodyPr>
          <a:lstStyle/>
          <a:p>
            <a:pPr marL="550863" indent="-1008063">
              <a:buNone/>
            </a:pPr>
            <a:r>
              <a:rPr lang="en-CA" sz="1800" dirty="0"/>
              <a:t>Lowenthal, P. R., &amp; Dunlap, J. C. (2014). Problems measuring social presence in a Community of Inquiry. </a:t>
            </a:r>
            <a:r>
              <a:rPr lang="en-CA" sz="1800" i="1" dirty="0"/>
              <a:t>E-Learning and Digital Media, 11</a:t>
            </a:r>
            <a:r>
              <a:rPr lang="en-CA" sz="1800" dirty="0"/>
              <a:t>(1), 20-31. </a:t>
            </a:r>
          </a:p>
          <a:p>
            <a:pPr marL="550863" indent="-1008063">
              <a:buNone/>
            </a:pPr>
            <a:r>
              <a:rPr lang="en-CA" sz="1800" dirty="0" smtClean="0"/>
              <a:t>MacIsaac</a:t>
            </a:r>
            <a:r>
              <a:rPr lang="en-CA" sz="1800" dirty="0"/>
              <a:t>, P.L. (2017, March 27). </a:t>
            </a:r>
            <a:r>
              <a:rPr lang="en-US" sz="1800" dirty="0"/>
              <a:t>Diaspora higher education: What’s next for displaced learners?</a:t>
            </a:r>
            <a:r>
              <a:rPr lang="en-CA" sz="1800" dirty="0"/>
              <a:t> </a:t>
            </a:r>
            <a:r>
              <a:rPr lang="en-CA" sz="1800" i="1" dirty="0"/>
              <a:t>Interpretations Blog-- Journal of Interrupted Studies</a:t>
            </a:r>
            <a:r>
              <a:rPr lang="en-CA" sz="1800" dirty="0"/>
              <a:t>, Oxford. UK: University of Oxford. Retrieved from </a:t>
            </a:r>
            <a:r>
              <a:rPr lang="en-CA" sz="1800" u="sng" dirty="0">
                <a:hlinkClick r:id="rId3"/>
              </a:rPr>
              <a:t>http://blog.jis-oxford.co.uk/2017/03/27/diaspora-higher-education-whats-next-for-displaced-learners/</a:t>
            </a:r>
            <a:endParaRPr lang="en-CA" sz="1800" dirty="0"/>
          </a:p>
          <a:p>
            <a:pPr marL="550863" indent="-1008063">
              <a:buNone/>
            </a:pPr>
            <a:r>
              <a:rPr lang="en-US" sz="1800" dirty="0" smtClean="0"/>
              <a:t>Moser</a:t>
            </a:r>
            <a:r>
              <a:rPr lang="en-US" sz="1800" dirty="0"/>
              <a:t>-Mercer, B. (2014). MOOCs in fragile contexts. In U. Cress, &amp; C.D. Kloos (Eds.) </a:t>
            </a:r>
            <a:r>
              <a:rPr lang="en-US" sz="1800" i="1" dirty="0"/>
              <a:t>Proceeding of the European MOOCs Stakeholders Summit</a:t>
            </a:r>
            <a:r>
              <a:rPr lang="en-US" sz="1800" dirty="0"/>
              <a:t> (pp. 114-121). Lausanne, CH. Retrieved from http://www.emoocs2014.eu/sites/default/files/Proceedings-Moocs-Summit-2014.pdf</a:t>
            </a:r>
            <a:endParaRPr lang="en-CA" sz="1800" dirty="0"/>
          </a:p>
          <a:p>
            <a:pPr marL="550863" indent="-1008063">
              <a:buNone/>
            </a:pPr>
            <a:r>
              <a:rPr lang="en-US" sz="1800" dirty="0"/>
              <a:t>Rourke, L., Anderson, T. Garrison, D. R., &amp; Archer, W. (1999). Assessing social presence in asynchronous, text-based computer conferencing. Journal of Distance Education, 14(2), 51-70.</a:t>
            </a:r>
            <a:endParaRPr lang="en-CA" sz="1800" dirty="0"/>
          </a:p>
          <a:p>
            <a:pPr marL="550863" indent="-1008063">
              <a:buNone/>
            </a:pPr>
            <a:r>
              <a:rPr lang="en-US" sz="1800" dirty="0"/>
              <a:t>Shea, P., Hayes, S., Vickers, J., Gozza-Cohen, M., Uzuner, S., Mehta, R., &amp; ... Rangan, P. (2010). A re-examination of the community of inquiry framework: Social network and content analysis. </a:t>
            </a:r>
            <a:r>
              <a:rPr lang="en-US" sz="1800" i="1" dirty="0"/>
              <a:t>The Internet and Higher Education, 13</a:t>
            </a:r>
            <a:r>
              <a:rPr lang="en-US" sz="1800" dirty="0"/>
              <a:t>, 10-21. doi:10.1016/j.iheduc.2009.11.002</a:t>
            </a:r>
            <a:endParaRPr lang="en-CA" sz="1800" dirty="0"/>
          </a:p>
          <a:p>
            <a:pPr marL="550863" indent="-1008063">
              <a:buNone/>
            </a:pPr>
            <a:endParaRPr lang="en-CA" sz="1800" dirty="0"/>
          </a:p>
          <a:p>
            <a:pPr marL="357188" indent="-357188" algn="ctr">
              <a:buNone/>
            </a:pPr>
            <a:endParaRPr lang="en-CA" sz="1400" dirty="0"/>
          </a:p>
        </p:txBody>
      </p:sp>
      <p:sp>
        <p:nvSpPr>
          <p:cNvPr id="4" name="Slide Number Placeholder 3"/>
          <p:cNvSpPr>
            <a:spLocks noGrp="1"/>
          </p:cNvSpPr>
          <p:nvPr>
            <p:ph type="sldNum" sz="quarter" idx="12"/>
          </p:nvPr>
        </p:nvSpPr>
        <p:spPr/>
        <p:txBody>
          <a:bodyPr/>
          <a:lstStyle/>
          <a:p>
            <a:fld id="{576715BA-9DCE-4546-BF97-9442A4A36D83}" type="slidenum">
              <a:rPr lang="en-US" smtClean="0"/>
              <a:t>31</a:t>
            </a:fld>
            <a:endParaRPr lang="en-US" dirty="0"/>
          </a:p>
        </p:txBody>
      </p:sp>
    </p:spTree>
    <p:extLst>
      <p:ext uri="{BB962C8B-B14F-4D97-AF65-F5344CB8AC3E}">
        <p14:creationId xmlns:p14="http://schemas.microsoft.com/office/powerpoint/2010/main" val="326826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Bibliography</a:t>
            </a:r>
            <a:endParaRPr lang="en-US" dirty="0"/>
          </a:p>
        </p:txBody>
      </p:sp>
      <p:sp>
        <p:nvSpPr>
          <p:cNvPr id="3" name="Content Placeholder 2"/>
          <p:cNvSpPr>
            <a:spLocks noGrp="1"/>
          </p:cNvSpPr>
          <p:nvPr>
            <p:ph idx="1"/>
          </p:nvPr>
        </p:nvSpPr>
        <p:spPr>
          <a:xfrm>
            <a:off x="457200" y="1243476"/>
            <a:ext cx="8229600" cy="5391572"/>
          </a:xfrm>
        </p:spPr>
        <p:txBody>
          <a:bodyPr>
            <a:noAutofit/>
          </a:bodyPr>
          <a:lstStyle/>
          <a:p>
            <a:pPr marL="457200" indent="-457200">
              <a:buNone/>
            </a:pPr>
            <a:r>
              <a:rPr lang="en-US" sz="1800" dirty="0"/>
              <a:t>Shelton, B.E. Hung, J., Lowenthal, P.R. (2017).  Predicting student success by modeling student interaction in asynchronous online courses. </a:t>
            </a:r>
            <a:r>
              <a:rPr lang="en-US" sz="1800" i="1" dirty="0"/>
              <a:t>Distance Education, 38</a:t>
            </a:r>
            <a:r>
              <a:rPr lang="en-US" sz="1800" dirty="0"/>
              <a:t>(1), 59-69. doi:10.1080/01587919.2017.1299562</a:t>
            </a:r>
          </a:p>
          <a:p>
            <a:pPr marL="457200" indent="-457200">
              <a:buNone/>
            </a:pPr>
            <a:r>
              <a:rPr lang="en-US" sz="1800" dirty="0" smtClean="0"/>
              <a:t>Shields</a:t>
            </a:r>
            <a:r>
              <a:rPr lang="en-US" sz="1800" dirty="0"/>
              <a:t>, R. M. (2006). Boundary-thinking in theories of the present the </a:t>
            </a:r>
            <a:r>
              <a:rPr lang="en-US" sz="1800" dirty="0" err="1"/>
              <a:t>virtuality</a:t>
            </a:r>
            <a:r>
              <a:rPr lang="en-US" sz="1800" dirty="0"/>
              <a:t> of reflexive modernization. </a:t>
            </a:r>
            <a:r>
              <a:rPr lang="en-US" sz="1800" i="1" dirty="0"/>
              <a:t>European Journal of Social Theory, 9</a:t>
            </a:r>
            <a:r>
              <a:rPr lang="en-US" sz="1800" dirty="0"/>
              <a:t>(2), 223. doi:10.1177/</a:t>
            </a:r>
            <a:r>
              <a:rPr lang="en-US" sz="1800" dirty="0" smtClean="0"/>
              <a:t>1368431006063342</a:t>
            </a:r>
          </a:p>
          <a:p>
            <a:pPr marL="457200" indent="-457200">
              <a:buNone/>
            </a:pPr>
            <a:r>
              <a:rPr lang="en-US" sz="1800" dirty="0" smtClean="0"/>
              <a:t>Sphere </a:t>
            </a:r>
            <a:r>
              <a:rPr lang="en-US" sz="1800" dirty="0"/>
              <a:t>Project. (2011). </a:t>
            </a:r>
            <a:r>
              <a:rPr lang="en-US" sz="1800" i="1" dirty="0"/>
              <a:t>The Sphere Project: Humanitarian charter and minimum standards in humanitarian response. </a:t>
            </a:r>
            <a:r>
              <a:rPr lang="en-US" sz="1800" dirty="0"/>
              <a:t>Rugby, UK: Practical Action Publishing. Retrieved from</a:t>
            </a:r>
            <a:r>
              <a:rPr lang="en-US" sz="1800" i="1" dirty="0"/>
              <a:t> </a:t>
            </a:r>
            <a:r>
              <a:rPr lang="en-US" sz="1800" u="sng" dirty="0">
                <a:hlinkClick r:id="rId3"/>
              </a:rPr>
              <a:t>http://www.sphereproject.org/handbook/</a:t>
            </a:r>
            <a:endParaRPr lang="en-CA" sz="1800" dirty="0"/>
          </a:p>
          <a:p>
            <a:pPr marL="457200" indent="-457200">
              <a:buNone/>
            </a:pPr>
            <a:r>
              <a:rPr lang="en-CA" sz="1800" dirty="0"/>
              <a:t>Swan, K. (2003). Developing social presence in online course discussions, in S. Naidu (Ed.) Learning and teaching with technology: Principles and practices, pp. 147-164. London: Kogan Page.</a:t>
            </a:r>
          </a:p>
          <a:p>
            <a:pPr marL="457200" indent="-457200">
              <a:buNone/>
            </a:pPr>
            <a:r>
              <a:rPr lang="en-CA" sz="1800" dirty="0"/>
              <a:t>Swan, K. &amp; Shih, L. F. (2005). On the nature and development of social presence in online course discussions, </a:t>
            </a:r>
            <a:r>
              <a:rPr lang="en-CA" sz="1800" i="1" dirty="0"/>
              <a:t>Journal of Asynchronous Learning Networks, 9</a:t>
            </a:r>
            <a:r>
              <a:rPr lang="en-CA" sz="1800" dirty="0"/>
              <a:t>(3), 115-136.</a:t>
            </a:r>
          </a:p>
          <a:p>
            <a:pPr marL="457200" indent="-457200">
              <a:buNone/>
            </a:pPr>
            <a:r>
              <a:rPr lang="en-CA" sz="1800" dirty="0"/>
              <a:t>United Nations High Commissioner for Refugees. (2016).</a:t>
            </a:r>
            <a:r>
              <a:rPr lang="en-CA" sz="1800" i="1" dirty="0"/>
              <a:t> Global trends: Forced displacement in 2016</a:t>
            </a:r>
            <a:r>
              <a:rPr lang="en-CA" sz="1800" dirty="0"/>
              <a:t>. </a:t>
            </a:r>
            <a:r>
              <a:rPr lang="en-US" sz="1800" dirty="0"/>
              <a:t>Geneva, CH: Author. </a:t>
            </a:r>
            <a:r>
              <a:rPr lang="en-CA" sz="1800" dirty="0"/>
              <a:t>Retrieved from </a:t>
            </a:r>
            <a:r>
              <a:rPr lang="en-US" sz="1800" u="sng" dirty="0">
                <a:hlinkClick r:id="rId4"/>
              </a:rPr>
              <a:t>http://www.unhcr.org/globaltrends2016/</a:t>
            </a:r>
            <a:endParaRPr lang="en-CA" sz="1800" dirty="0"/>
          </a:p>
          <a:p>
            <a:pPr marL="457200" indent="-457200">
              <a:buNone/>
            </a:pPr>
            <a:endParaRPr lang="en-US" sz="1800" dirty="0"/>
          </a:p>
          <a:p>
            <a:pPr marL="457200" indent="-457200">
              <a:buNone/>
            </a:pPr>
            <a:endParaRPr lang="en-US" sz="1800" dirty="0"/>
          </a:p>
          <a:p>
            <a:pPr marL="457200" indent="-457200">
              <a:buNone/>
            </a:pPr>
            <a:endParaRPr lang="en-CA" sz="1800" dirty="0"/>
          </a:p>
          <a:p>
            <a:pPr marL="357188" indent="-357188" algn="ctr">
              <a:buNone/>
            </a:pPr>
            <a:r>
              <a:rPr lang="en-US" sz="1800" i="1" dirty="0">
                <a:solidFill>
                  <a:srgbClr val="660066"/>
                </a:solidFill>
              </a:rPr>
              <a:t>Acknowledgement: </a:t>
            </a:r>
            <a:r>
              <a:rPr lang="en-US" sz="1800" i="1" dirty="0" smtClean="0">
                <a:solidFill>
                  <a:srgbClr val="660066"/>
                </a:solidFill>
              </a:rPr>
              <a:t> </a:t>
            </a:r>
            <a:r>
              <a:rPr lang="en-US" sz="1800" dirty="0" smtClean="0">
                <a:solidFill>
                  <a:srgbClr val="660066"/>
                </a:solidFill>
              </a:rPr>
              <a:t>All </a:t>
            </a:r>
            <a:r>
              <a:rPr lang="en-US" sz="1800" dirty="0">
                <a:solidFill>
                  <a:srgbClr val="660066"/>
                </a:solidFill>
              </a:rPr>
              <a:t>drawings in presentation are by Peggy Lynn MacIsaac.</a:t>
            </a:r>
            <a:endParaRPr lang="en-CA" sz="1800" dirty="0">
              <a:solidFill>
                <a:srgbClr val="660066"/>
              </a:solidFill>
            </a:endParaRPr>
          </a:p>
          <a:p>
            <a:pPr marL="357188" indent="-357188" algn="ctr">
              <a:buNone/>
            </a:pPr>
            <a:endParaRPr lang="en-CA" sz="1400" dirty="0"/>
          </a:p>
        </p:txBody>
      </p:sp>
      <p:sp>
        <p:nvSpPr>
          <p:cNvPr id="4" name="Slide Number Placeholder 3"/>
          <p:cNvSpPr>
            <a:spLocks noGrp="1"/>
          </p:cNvSpPr>
          <p:nvPr>
            <p:ph type="sldNum" sz="quarter" idx="12"/>
          </p:nvPr>
        </p:nvSpPr>
        <p:spPr/>
        <p:txBody>
          <a:bodyPr/>
          <a:lstStyle/>
          <a:p>
            <a:fld id="{576715BA-9DCE-4546-BF97-9442A4A36D83}" type="slidenum">
              <a:rPr lang="en-US" smtClean="0"/>
              <a:t>32</a:t>
            </a:fld>
            <a:endParaRPr lang="en-US" dirty="0"/>
          </a:p>
        </p:txBody>
      </p:sp>
    </p:spTree>
    <p:extLst>
      <p:ext uri="{BB962C8B-B14F-4D97-AF65-F5344CB8AC3E}">
        <p14:creationId xmlns:p14="http://schemas.microsoft.com/office/powerpoint/2010/main" val="242476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r="3095"/>
          <a:stretch/>
        </p:blipFill>
        <p:spPr bwMode="auto">
          <a:xfrm rot="5400000" flipH="1" flipV="1">
            <a:off x="2830850" y="-31229"/>
            <a:ext cx="3423600" cy="5842777"/>
          </a:xfrm>
          <a:prstGeom prst="rect">
            <a:avLst/>
          </a:prstGeom>
          <a:noFill/>
          <a:ln>
            <a:noFill/>
          </a:ln>
          <a:scene3d>
            <a:camera prst="orthographicFront">
              <a:rot lat="0" lon="0" rev="21540000"/>
            </a:camera>
            <a:lightRig rig="threePt" dir="t"/>
          </a:scene3d>
        </p:spPr>
      </p:pic>
      <p:sp>
        <p:nvSpPr>
          <p:cNvPr id="4" name="TextBox 3"/>
          <p:cNvSpPr txBox="1"/>
          <p:nvPr/>
        </p:nvSpPr>
        <p:spPr>
          <a:xfrm>
            <a:off x="1621261" y="4954947"/>
            <a:ext cx="5842778" cy="461665"/>
          </a:xfrm>
          <a:prstGeom prst="rect">
            <a:avLst/>
          </a:prstGeom>
          <a:noFill/>
        </p:spPr>
        <p:txBody>
          <a:bodyPr wrap="square" rtlCol="0">
            <a:spAutoFit/>
          </a:bodyPr>
          <a:lstStyle/>
          <a:p>
            <a:pPr algn="ctr"/>
            <a:r>
              <a:rPr lang="en-US" sz="2000" dirty="0">
                <a:latin typeface="+mj-lt"/>
              </a:rPr>
              <a:t> </a:t>
            </a:r>
            <a:r>
              <a:rPr lang="en-US" sz="2000" dirty="0" smtClean="0">
                <a:latin typeface="+mj-lt"/>
              </a:rPr>
              <a:t> </a:t>
            </a:r>
            <a:r>
              <a:rPr lang="en-US" sz="2400" dirty="0" smtClean="0">
                <a:latin typeface="+mj-lt"/>
              </a:rPr>
              <a:t> Illustrations by Peggy Lynn MacIsaac</a:t>
            </a:r>
            <a:endParaRPr lang="en-US" sz="2400" dirty="0">
              <a:latin typeface="+mj-lt"/>
            </a:endParaRPr>
          </a:p>
        </p:txBody>
      </p:sp>
    </p:spTree>
    <p:extLst>
      <p:ext uri="{BB962C8B-B14F-4D97-AF65-F5344CB8AC3E}">
        <p14:creationId xmlns:p14="http://schemas.microsoft.com/office/powerpoint/2010/main" val="1718380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r="3095"/>
          <a:stretch/>
        </p:blipFill>
        <p:spPr bwMode="auto">
          <a:xfrm rot="5400000" flipH="1" flipV="1">
            <a:off x="2830850" y="-31229"/>
            <a:ext cx="3423600" cy="5842777"/>
          </a:xfrm>
          <a:prstGeom prst="rect">
            <a:avLst/>
          </a:prstGeom>
          <a:noFill/>
          <a:ln>
            <a:noFill/>
          </a:ln>
          <a:scene3d>
            <a:camera prst="orthographicFront">
              <a:rot lat="0" lon="0" rev="21540000"/>
            </a:camera>
            <a:lightRig rig="threePt" dir="t"/>
          </a:scene3d>
        </p:spPr>
      </p:pic>
      <p:sp>
        <p:nvSpPr>
          <p:cNvPr id="2" name="Title 1"/>
          <p:cNvSpPr>
            <a:spLocks noGrp="1"/>
          </p:cNvSpPr>
          <p:nvPr>
            <p:ph type="title"/>
          </p:nvPr>
        </p:nvSpPr>
        <p:spPr>
          <a:xfrm>
            <a:off x="317804" y="2876872"/>
            <a:ext cx="8229600" cy="1143000"/>
          </a:xfrm>
        </p:spPr>
        <p:txBody>
          <a:bodyPr/>
          <a:lstStyle/>
          <a:p>
            <a:r>
              <a:rPr lang="en-US" dirty="0" smtClean="0">
                <a:ln>
                  <a:solidFill>
                    <a:schemeClr val="tx1"/>
                  </a:solidFill>
                </a:ln>
                <a:solidFill>
                  <a:schemeClr val="accent1">
                    <a:lumMod val="75000"/>
                  </a:schemeClr>
                </a:solidFill>
                <a:effectLst>
                  <a:outerShdw blurRad="50800" dist="38100" dir="2700000" algn="tl" rotWithShape="0">
                    <a:srgbClr val="000000">
                      <a:alpha val="43000"/>
                    </a:srgbClr>
                  </a:outerShdw>
                </a:effectLst>
                <a:latin typeface="Avenir Black"/>
                <a:cs typeface="Avenir Black"/>
              </a:rPr>
              <a:t>Thank you</a:t>
            </a:r>
            <a:endParaRPr lang="en-US" dirty="0">
              <a:ln>
                <a:solidFill>
                  <a:schemeClr val="tx1"/>
                </a:solidFill>
              </a:ln>
              <a:solidFill>
                <a:schemeClr val="accent1">
                  <a:lumMod val="75000"/>
                </a:schemeClr>
              </a:solidFill>
              <a:effectLst>
                <a:outerShdw blurRad="50800" dist="38100" dir="2700000" algn="tl" rotWithShape="0">
                  <a:srgbClr val="000000">
                    <a:alpha val="43000"/>
                  </a:srgbClr>
                </a:outerShdw>
              </a:effectLst>
            </a:endParaRPr>
          </a:p>
        </p:txBody>
      </p:sp>
      <p:sp>
        <p:nvSpPr>
          <p:cNvPr id="4" name="TextBox 3"/>
          <p:cNvSpPr txBox="1"/>
          <p:nvPr/>
        </p:nvSpPr>
        <p:spPr>
          <a:xfrm>
            <a:off x="1621262" y="4954947"/>
            <a:ext cx="6107480" cy="1323439"/>
          </a:xfrm>
          <a:prstGeom prst="rect">
            <a:avLst/>
          </a:prstGeom>
          <a:noFill/>
        </p:spPr>
        <p:txBody>
          <a:bodyPr wrap="square" rtlCol="0">
            <a:spAutoFit/>
          </a:bodyPr>
          <a:lstStyle/>
          <a:p>
            <a:r>
              <a:rPr lang="en-US" sz="2000" dirty="0"/>
              <a:t> </a:t>
            </a:r>
            <a:r>
              <a:rPr lang="en-US" sz="2000" dirty="0" smtClean="0"/>
              <a:t> </a:t>
            </a:r>
            <a:r>
              <a:rPr lang="en-US" sz="2400" dirty="0" smtClean="0"/>
              <a:t> Peggy Lynn </a:t>
            </a:r>
            <a:r>
              <a:rPr lang="en-US" sz="2400" dirty="0">
                <a:solidFill>
                  <a:srgbClr val="376092"/>
                </a:solidFill>
                <a:latin typeface="Avenir Black"/>
                <a:cs typeface="Avenir Black"/>
              </a:rPr>
              <a:t>MacIsaac</a:t>
            </a:r>
          </a:p>
          <a:p>
            <a:endParaRPr lang="en-US" sz="800" dirty="0" smtClean="0"/>
          </a:p>
          <a:p>
            <a:r>
              <a:rPr lang="en-US" sz="2400" dirty="0" smtClean="0"/>
              <a:t>		    @PL</a:t>
            </a:r>
            <a:r>
              <a:rPr lang="en-US" sz="2400" dirty="0" smtClean="0">
                <a:latin typeface="Avenir Black"/>
                <a:cs typeface="Avenir Black"/>
              </a:rPr>
              <a:t>macisaac</a:t>
            </a:r>
          </a:p>
          <a:p>
            <a:r>
              <a:rPr lang="en-US" sz="2400" dirty="0" smtClean="0"/>
              <a:t>      		  </a:t>
            </a:r>
            <a:r>
              <a:rPr lang="en-US" sz="2400" dirty="0"/>
              <a:t> </a:t>
            </a:r>
            <a:r>
              <a:rPr lang="en-US" sz="2400" dirty="0" smtClean="0"/>
              <a:t>  </a:t>
            </a:r>
            <a:r>
              <a:rPr lang="en-US" sz="2400" b="1" dirty="0" smtClean="0">
                <a:latin typeface="Avenir Black"/>
                <a:cs typeface="Avenir Black"/>
              </a:rPr>
              <a:t>macisaac</a:t>
            </a:r>
            <a:r>
              <a:rPr lang="en-US" sz="2400" dirty="0" smtClean="0"/>
              <a:t>@athabascau.ca</a:t>
            </a:r>
            <a:endParaRPr lang="en-US" sz="2400" dirty="0"/>
          </a:p>
        </p:txBody>
      </p:sp>
    </p:spTree>
    <p:extLst>
      <p:ext uri="{BB962C8B-B14F-4D97-AF65-F5344CB8AC3E}">
        <p14:creationId xmlns:p14="http://schemas.microsoft.com/office/powerpoint/2010/main" val="1360475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2995</TotalTime>
  <Words>3346</Words>
  <Application>Microsoft Macintosh PowerPoint</Application>
  <PresentationFormat>On-screen Show (4:3)</PresentationFormat>
  <Paragraphs>522</Paragraphs>
  <Slides>34</Slides>
  <Notes>33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Online communications  of multi-site blended learning in Toronto Canada and refugee camps in Dadaab Kenya</vt:lpstr>
      <vt:lpstr>Online communications  of multi-site blended learning in Toronto Canada and refugee camps in Dadaab Kenya</vt:lpstr>
      <vt:lpstr>PowerPoint Presentation</vt:lpstr>
      <vt:lpstr>The COURSE</vt:lpstr>
      <vt:lpstr>The course</vt:lpstr>
      <vt:lpstr>The Delivery Model</vt:lpstr>
      <vt:lpstr>Access to the Internet</vt:lpstr>
      <vt:lpstr>Timely Internet communication </vt:lpstr>
      <vt:lpstr>Added WhatsApp</vt:lpstr>
      <vt:lpstr>The Study</vt:lpstr>
      <vt:lpstr>Our Goals</vt:lpstr>
      <vt:lpstr>Ethics </vt:lpstr>
      <vt:lpstr>DEFINITION</vt:lpstr>
      <vt:lpstr>Framework</vt:lpstr>
      <vt:lpstr>Framework</vt:lpstr>
      <vt:lpstr>Framework</vt:lpstr>
      <vt:lpstr>Why study the Posts?</vt:lpstr>
      <vt:lpstr>population</vt:lpstr>
      <vt:lpstr>Data sample</vt:lpstr>
      <vt:lpstr>Data analysis</vt:lpstr>
      <vt:lpstr>Intercoder reliability</vt:lpstr>
      <vt:lpstr>Intercoder reliability</vt:lpstr>
      <vt:lpstr>Coding definition</vt:lpstr>
      <vt:lpstr>Preliminary results</vt:lpstr>
      <vt:lpstr>Learners’ Social presence</vt:lpstr>
      <vt:lpstr>Learning network</vt:lpstr>
      <vt:lpstr>Learner chat messages</vt:lpstr>
      <vt:lpstr>Closing motivation</vt:lpstr>
      <vt:lpstr>Selected Bibliography</vt:lpstr>
      <vt:lpstr>Selected Bibliography</vt:lpstr>
      <vt:lpstr>Selected Bibliography</vt:lpstr>
      <vt:lpstr>Selected Bibliography</vt:lpstr>
      <vt:lpstr>PowerPoint Presentation</vt:lpstr>
      <vt:lpstr>Thank you</vt:lpstr>
    </vt:vector>
  </TitlesOfParts>
  <Company>Wousdtra, MacKis, MacIsaac A-Frame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Peggy Lynn</dc:creator>
  <cp:lastModifiedBy>Peggy Lynn</cp:lastModifiedBy>
  <cp:revision>142</cp:revision>
  <cp:lastPrinted>2017-10-10T15:23:28Z</cp:lastPrinted>
  <dcterms:created xsi:type="dcterms:W3CDTF">2017-09-22T22:48:33Z</dcterms:created>
  <dcterms:modified xsi:type="dcterms:W3CDTF">2017-12-18T05:46:11Z</dcterms:modified>
</cp:coreProperties>
</file>