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01" autoAdjust="0"/>
    <p:restoredTop sz="45291" autoAdjust="0"/>
  </p:normalViewPr>
  <p:slideViewPr>
    <p:cSldViewPr snapToGrid="0" snapToObjects="1">
      <p:cViewPr varScale="1">
        <p:scale>
          <a:sx n="40" d="100"/>
          <a:sy n="40" d="100"/>
        </p:scale>
        <p:origin x="-2712"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printerSettings" Target="printerSettings/printerSettings1.bin"/><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15B18F-D6E8-2847-AE03-8B4987B43B19}" type="datetimeFigureOut">
              <a:rPr lang="en-US" smtClean="0"/>
              <a:t>18-07-15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B332DD-1CDD-7946-BAA1-9616839FDA16}" type="slidenum">
              <a:rPr lang="en-US" smtClean="0"/>
              <a:t>‹#›</a:t>
            </a:fld>
            <a:endParaRPr lang="en-US"/>
          </a:p>
        </p:txBody>
      </p:sp>
    </p:spTree>
    <p:extLst>
      <p:ext uri="{BB962C8B-B14F-4D97-AF65-F5344CB8AC3E}">
        <p14:creationId xmlns:p14="http://schemas.microsoft.com/office/powerpoint/2010/main" val="335155980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 Id="rId3" Type="http://schemas.openxmlformats.org/officeDocument/2006/relationships/hyperlink" Target="https://www.youtube.com/watch?v=vVsXO9brK7M"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Peggy</a:t>
            </a:r>
            <a:r>
              <a:rPr lang="en-US" baseline="0" dirty="0" smtClean="0"/>
              <a:t> Lynn:  Hi.  Thanks for that introduction.  I’m Peggy Lynn, and online is Lisa.</a:t>
            </a:r>
            <a:endParaRPr lang="en-US" dirty="0" smtClean="0"/>
          </a:p>
          <a:p>
            <a:endParaRPr lang="en-US" dirty="0" smtClean="0"/>
          </a:p>
          <a:p>
            <a:r>
              <a:rPr lang="en-US" dirty="0" smtClean="0"/>
              <a:t>LISA:</a:t>
            </a:r>
            <a:r>
              <a:rPr lang="en-US" baseline="0" dirty="0" smtClean="0"/>
              <a:t>  </a:t>
            </a:r>
            <a:r>
              <a:rPr lang="en-US" dirty="0" smtClean="0"/>
              <a:t>Hi + Welcome.</a:t>
            </a:r>
          </a:p>
          <a:p>
            <a:endParaRPr lang="en-US" dirty="0" smtClean="0"/>
          </a:p>
          <a:p>
            <a:r>
              <a:rPr lang="en-US" dirty="0" smtClean="0"/>
              <a:t>The PowerPoint speaking</a:t>
            </a:r>
            <a:r>
              <a:rPr lang="en-US" baseline="0" dirty="0" smtClean="0"/>
              <a:t> </a:t>
            </a:r>
            <a:r>
              <a:rPr lang="en-US" dirty="0" smtClean="0"/>
              <a:t>notes will have our</a:t>
            </a:r>
            <a:r>
              <a:rPr lang="en-US" baseline="0" dirty="0" smtClean="0"/>
              <a:t> contact information as well as all the citations and source links for this presentation.</a:t>
            </a:r>
            <a:endParaRPr lang="en-US" dirty="0" smtClean="0"/>
          </a:p>
          <a:p>
            <a:endParaRPr lang="en-US" dirty="0" smtClean="0"/>
          </a:p>
          <a:p>
            <a:endParaRPr lang="en-US" dirty="0" smtClean="0"/>
          </a:p>
          <a:p>
            <a:r>
              <a:rPr lang="en-US" dirty="0" smtClean="0"/>
              <a:t>Our</a:t>
            </a:r>
            <a:r>
              <a:rPr lang="en-US" baseline="0" dirty="0" smtClean="0"/>
              <a:t> contacts:</a:t>
            </a:r>
          </a:p>
          <a:p>
            <a:endParaRPr lang="en-US" baseline="0" dirty="0" smtClean="0"/>
          </a:p>
          <a:p>
            <a:r>
              <a:rPr lang="en-US" baseline="0" dirty="0" smtClean="0"/>
              <a:t>Lisa</a:t>
            </a:r>
          </a:p>
          <a:p>
            <a:r>
              <a:rPr lang="en-US" baseline="0" dirty="0" smtClean="0"/>
              <a:t>	Email		</a:t>
            </a:r>
            <a:r>
              <a:rPr lang="en-US" baseline="0" dirty="0" err="1" smtClean="0"/>
              <a:t>lisa.hammershaimb@gmail.com</a:t>
            </a: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 	Facebook	Lisa Hammershaimb</a:t>
            </a:r>
          </a:p>
          <a:p>
            <a:r>
              <a:rPr lang="en-US" baseline="0" dirty="0" smtClean="0"/>
              <a:t>	Website	http://</a:t>
            </a:r>
            <a:r>
              <a:rPr lang="en-US" baseline="0" dirty="0" err="1" smtClean="0"/>
              <a:t>www.pixelsandtweed.com</a:t>
            </a:r>
            <a:endParaRPr lang="en-US" baseline="0" dirty="0" smtClean="0"/>
          </a:p>
          <a:p>
            <a:r>
              <a:rPr lang="en-US" baseline="0" dirty="0" smtClean="0"/>
              <a:t>	Twitter		@</a:t>
            </a:r>
            <a:r>
              <a:rPr lang="en-US" baseline="0" dirty="0" err="1" smtClean="0"/>
              <a:t>merryspaniel</a:t>
            </a:r>
            <a:endParaRPr lang="en-US" baseline="0" dirty="0" smtClean="0"/>
          </a:p>
          <a:p>
            <a:endParaRPr lang="en-US" baseline="0" dirty="0" smtClean="0"/>
          </a:p>
          <a:p>
            <a:r>
              <a:rPr lang="en-US" baseline="0" dirty="0" smtClean="0"/>
              <a:t>Peggy Lynn</a:t>
            </a:r>
          </a:p>
          <a:p>
            <a:r>
              <a:rPr lang="en-US" baseline="0" dirty="0" smtClean="0"/>
              <a:t>	Email		</a:t>
            </a:r>
            <a:r>
              <a:rPr lang="en-US" baseline="0" dirty="0" err="1" smtClean="0"/>
              <a:t>macisaac@athabascau.ca</a:t>
            </a:r>
            <a:endParaRPr lang="en-US" baseline="0" dirty="0" smtClean="0"/>
          </a:p>
          <a:p>
            <a:r>
              <a:rPr lang="en-US" baseline="0" dirty="0" smtClean="0"/>
              <a:t>	</a:t>
            </a:r>
            <a:r>
              <a:rPr lang="en-US" baseline="0" dirty="0" err="1" smtClean="0"/>
              <a:t>facebook</a:t>
            </a:r>
            <a:r>
              <a:rPr lang="en-US" baseline="0" dirty="0" smtClean="0"/>
              <a:t>	Peggy Lynn MacIsaac </a:t>
            </a:r>
          </a:p>
          <a:p>
            <a:r>
              <a:rPr lang="en-US" baseline="0" dirty="0" smtClean="0"/>
              <a:t>	Twitter		@</a:t>
            </a:r>
            <a:r>
              <a:rPr lang="en-US" baseline="0" dirty="0" err="1" smtClean="0"/>
              <a:t>PLmacisaac</a:t>
            </a:r>
            <a:endParaRPr lang="en-US" baseline="0" dirty="0" smtClean="0"/>
          </a:p>
        </p:txBody>
      </p:sp>
      <p:sp>
        <p:nvSpPr>
          <p:cNvPr id="4" name="Slide Number Placeholder 3"/>
          <p:cNvSpPr>
            <a:spLocks noGrp="1"/>
          </p:cNvSpPr>
          <p:nvPr>
            <p:ph type="sldNum" sz="quarter" idx="10"/>
          </p:nvPr>
        </p:nvSpPr>
        <p:spPr/>
        <p:txBody>
          <a:bodyPr/>
          <a:lstStyle/>
          <a:p>
            <a:fld id="{2BB332DD-1CDD-7946-BAA1-9616839FDA16}" type="slidenum">
              <a:rPr lang="en-US" smtClean="0"/>
              <a:t>1</a:t>
            </a:fld>
            <a:endParaRPr lang="en-US"/>
          </a:p>
        </p:txBody>
      </p:sp>
    </p:spTree>
    <p:extLst>
      <p:ext uri="{BB962C8B-B14F-4D97-AF65-F5344CB8AC3E}">
        <p14:creationId xmlns:p14="http://schemas.microsoft.com/office/powerpoint/2010/main" val="24913372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baseline="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LISA:  In February of this year Peggy Lynn and I were part of something that might loosely be called a MOOC-for-creativity</a:t>
            </a:r>
            <a:r>
              <a:rPr lang="en-US" sz="1200" kern="1200" baseline="0" dirty="0" smtClean="0">
                <a:solidFill>
                  <a:schemeClr val="tx1"/>
                </a:solidFill>
                <a:effectLst/>
                <a:latin typeface="+mn-lt"/>
                <a:ea typeface="+mn-ea"/>
                <a:cs typeface="+mn-cs"/>
              </a:rPr>
              <a:t> known as</a:t>
            </a:r>
            <a:r>
              <a:rPr lang="en-US" sz="1200" kern="1200" dirty="0" smtClean="0">
                <a:solidFill>
                  <a:schemeClr val="tx1"/>
                </a:solidFill>
                <a:effectLst/>
                <a:latin typeface="+mn-lt"/>
                <a:ea typeface="+mn-ea"/>
                <a:cs typeface="+mn-cs"/>
              </a:rPr>
              <a:t> 28tomake. Basically 28tomake</a:t>
            </a:r>
            <a:r>
              <a:rPr lang="en-US" sz="1200" kern="1200" baseline="0" dirty="0" smtClean="0">
                <a:solidFill>
                  <a:schemeClr val="tx1"/>
                </a:solidFill>
                <a:effectLst/>
                <a:latin typeface="+mn-lt"/>
                <a:ea typeface="+mn-ea"/>
                <a:cs typeface="+mn-cs"/>
              </a:rPr>
              <a:t> consists of </a:t>
            </a:r>
            <a:r>
              <a:rPr lang="en-US" sz="1200" kern="1200" dirty="0" smtClean="0">
                <a:solidFill>
                  <a:schemeClr val="tx1"/>
                </a:solidFill>
                <a:effectLst/>
                <a:latin typeface="+mn-lt"/>
                <a:ea typeface="+mn-ea"/>
                <a:cs typeface="+mn-cs"/>
              </a:rPr>
              <a:t>daily 20-ish minute creativity igniting activities designed to spark (or re-ignite) a habit of creativity by actively making time in your day for making. Each day you receive a short</a:t>
            </a:r>
            <a:r>
              <a:rPr lang="en-US" sz="1200" kern="1200" baseline="0" dirty="0" smtClean="0">
                <a:solidFill>
                  <a:schemeClr val="tx1"/>
                </a:solidFill>
                <a:effectLst/>
                <a:latin typeface="+mn-lt"/>
                <a:ea typeface="+mn-ea"/>
                <a:cs typeface="+mn-cs"/>
              </a:rPr>
              <a:t> video prompt which outlines the challenge and when you are finished with your piece, you’re encouraged to upload it using a designated </a:t>
            </a:r>
            <a:r>
              <a:rPr lang="en-US" sz="1200" kern="1200" baseline="0" dirty="0" err="1" smtClean="0">
                <a:solidFill>
                  <a:schemeClr val="tx1"/>
                </a:solidFill>
                <a:effectLst/>
                <a:latin typeface="+mn-lt"/>
                <a:ea typeface="+mn-ea"/>
                <a:cs typeface="+mn-cs"/>
              </a:rPr>
              <a:t>hashtag</a:t>
            </a:r>
            <a:r>
              <a:rPr lang="en-US" sz="1200" kern="1200" baseline="0" dirty="0" smtClean="0">
                <a:solidFill>
                  <a:schemeClr val="tx1"/>
                </a:solidFill>
                <a:effectLst/>
                <a:latin typeface="+mn-lt"/>
                <a:ea typeface="+mn-ea"/>
                <a:cs typeface="+mn-cs"/>
              </a:rPr>
              <a:t> so you can share and be supported by a worldwide community of creators. </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Source:  https://</a:t>
            </a:r>
            <a:r>
              <a:rPr lang="en-US" sz="1200" kern="1200" baseline="0" dirty="0" err="1" smtClean="0">
                <a:solidFill>
                  <a:schemeClr val="tx1"/>
                </a:solidFill>
                <a:effectLst/>
                <a:latin typeface="+mn-lt"/>
                <a:ea typeface="+mn-ea"/>
                <a:cs typeface="+mn-cs"/>
              </a:rPr>
              <a:t>www.creativelive.com</a:t>
            </a:r>
            <a:r>
              <a:rPr lang="en-US" sz="1200" kern="1200" baseline="0" dirty="0" smtClean="0">
                <a:solidFill>
                  <a:schemeClr val="tx1"/>
                </a:solidFill>
                <a:effectLst/>
                <a:latin typeface="+mn-lt"/>
                <a:ea typeface="+mn-ea"/>
                <a:cs typeface="+mn-cs"/>
              </a:rPr>
              <a:t>/courses/28-to-make?via=banner</a:t>
            </a:r>
          </a:p>
          <a:p>
            <a:endParaRPr lang="en-US" dirty="0"/>
          </a:p>
        </p:txBody>
      </p:sp>
      <p:sp>
        <p:nvSpPr>
          <p:cNvPr id="4" name="Slide Number Placeholder 3"/>
          <p:cNvSpPr>
            <a:spLocks noGrp="1"/>
          </p:cNvSpPr>
          <p:nvPr>
            <p:ph type="sldNum" sz="quarter" idx="10"/>
          </p:nvPr>
        </p:nvSpPr>
        <p:spPr/>
        <p:txBody>
          <a:bodyPr/>
          <a:lstStyle/>
          <a:p>
            <a:fld id="{2BB332DD-1CDD-7946-BAA1-9616839FDA16}" type="slidenum">
              <a:rPr lang="en-US" smtClean="0"/>
              <a:t>2</a:t>
            </a:fld>
            <a:endParaRPr lang="en-US"/>
          </a:p>
        </p:txBody>
      </p:sp>
    </p:spTree>
    <p:extLst>
      <p:ext uri="{BB962C8B-B14F-4D97-AF65-F5344CB8AC3E}">
        <p14:creationId xmlns:p14="http://schemas.microsoft.com/office/powerpoint/2010/main" val="2825290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LISA: By intentionally</a:t>
            </a:r>
            <a:r>
              <a:rPr lang="en-US" baseline="0" dirty="0" smtClean="0"/>
              <a:t> engaging in the an iterative cycle of making, reflecting, and sharing with a large community, it was hoped that 28tomake could build a creative habit amongst its participants and energize or re-energize people.</a:t>
            </a:r>
            <a:endParaRPr lang="en-US" dirty="0"/>
          </a:p>
        </p:txBody>
      </p:sp>
      <p:sp>
        <p:nvSpPr>
          <p:cNvPr id="4" name="Slide Number Placeholder 3"/>
          <p:cNvSpPr>
            <a:spLocks noGrp="1"/>
          </p:cNvSpPr>
          <p:nvPr>
            <p:ph type="sldNum" sz="quarter" idx="10"/>
          </p:nvPr>
        </p:nvSpPr>
        <p:spPr/>
        <p:txBody>
          <a:bodyPr/>
          <a:lstStyle/>
          <a:p>
            <a:fld id="{2BB332DD-1CDD-7946-BAA1-9616839FDA16}" type="slidenum">
              <a:rPr lang="en-US" smtClean="0"/>
              <a:t>3</a:t>
            </a:fld>
            <a:endParaRPr lang="en-US"/>
          </a:p>
        </p:txBody>
      </p:sp>
    </p:spTree>
    <p:extLst>
      <p:ext uri="{BB962C8B-B14F-4D97-AF65-F5344CB8AC3E}">
        <p14:creationId xmlns:p14="http://schemas.microsoft.com/office/powerpoint/2010/main" val="2938938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LISA:  Why 20 minutes?</a:t>
            </a:r>
            <a:endParaRPr lang="en-US" dirty="0"/>
          </a:p>
        </p:txBody>
      </p:sp>
      <p:sp>
        <p:nvSpPr>
          <p:cNvPr id="4" name="Slide Number Placeholder 3"/>
          <p:cNvSpPr>
            <a:spLocks noGrp="1"/>
          </p:cNvSpPr>
          <p:nvPr>
            <p:ph type="sldNum" sz="quarter" idx="10"/>
          </p:nvPr>
        </p:nvSpPr>
        <p:spPr/>
        <p:txBody>
          <a:bodyPr/>
          <a:lstStyle/>
          <a:p>
            <a:fld id="{2BB332DD-1CDD-7946-BAA1-9616839FDA16}" type="slidenum">
              <a:rPr lang="en-US" smtClean="0"/>
              <a:t>4</a:t>
            </a:fld>
            <a:endParaRPr lang="en-US"/>
          </a:p>
        </p:txBody>
      </p:sp>
    </p:spTree>
    <p:extLst>
      <p:ext uri="{BB962C8B-B14F-4D97-AF65-F5344CB8AC3E}">
        <p14:creationId xmlns:p14="http://schemas.microsoft.com/office/powerpoint/2010/main" val="19525286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LISA</a:t>
            </a:r>
            <a:r>
              <a:rPr lang="en-US" baseline="0" dirty="0" smtClean="0"/>
              <a:t> and PEGGY LYNN:  </a:t>
            </a:r>
            <a:r>
              <a:rPr lang="en-US" dirty="0" smtClean="0"/>
              <a:t>Because</a:t>
            </a:r>
            <a:r>
              <a:rPr lang="en-US" baseline="0" dirty="0" smtClean="0"/>
              <a:t> </a:t>
            </a:r>
            <a:r>
              <a:rPr lang="en-US" baseline="0" dirty="0" err="1" smtClean="0"/>
              <a:t>Bluma</a:t>
            </a:r>
            <a:r>
              <a:rPr lang="en-US" baseline="0" dirty="0" smtClean="0"/>
              <a:t> is AWESOME.</a:t>
            </a:r>
          </a:p>
          <a:p>
            <a:endParaRPr lang="en-US" baseline="0" dirty="0" smtClean="0"/>
          </a:p>
          <a:p>
            <a:r>
              <a:rPr lang="en-US" baseline="0" dirty="0" smtClean="0"/>
              <a:t>BLU’ ma</a:t>
            </a:r>
          </a:p>
          <a:p>
            <a:r>
              <a:rPr lang="en-US" baseline="0" dirty="0" smtClean="0"/>
              <a:t>WOLF’ </a:t>
            </a:r>
            <a:r>
              <a:rPr lang="en-US" baseline="0" dirty="0" err="1" smtClean="0"/>
              <a:t>phona</a:t>
            </a:r>
            <a:endParaRPr lang="en-US" baseline="0" dirty="0" smtClean="0"/>
          </a:p>
          <a:p>
            <a:r>
              <a:rPr lang="en-US" baseline="0" dirty="0" err="1" smtClean="0"/>
              <a:t>Zay</a:t>
            </a:r>
            <a:r>
              <a:rPr lang="en-US" baseline="0" dirty="0" smtClean="0"/>
              <a:t> </a:t>
            </a:r>
            <a:r>
              <a:rPr lang="en-US" baseline="0" dirty="0" err="1" smtClean="0"/>
              <a:t>GAR’nick</a:t>
            </a:r>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2BB332DD-1CDD-7946-BAA1-9616839FDA16}" type="slidenum">
              <a:rPr lang="en-US" smtClean="0"/>
              <a:t>5</a:t>
            </a:fld>
            <a:endParaRPr lang="en-US"/>
          </a:p>
        </p:txBody>
      </p:sp>
    </p:spTree>
    <p:extLst>
      <p:ext uri="{BB962C8B-B14F-4D97-AF65-F5344CB8AC3E}">
        <p14:creationId xmlns:p14="http://schemas.microsoft.com/office/powerpoint/2010/main" val="9598450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LISA:  Here</a:t>
            </a:r>
            <a:r>
              <a:rPr lang="en-US" baseline="0" dirty="0" smtClean="0"/>
              <a:t> are some examples. </a:t>
            </a:r>
          </a:p>
          <a:p>
            <a:endParaRPr lang="en-US" baseline="0" dirty="0" smtClean="0"/>
          </a:p>
          <a:p>
            <a:r>
              <a:rPr lang="en-US" baseline="0" dirty="0" smtClean="0"/>
              <a:t>PEGGY LYNN:  One of the 24 to Make exercises was to draw what was in your bag.  I shifted this to wonder if I could do something related to my research on refugees, and I came across a photo exhibit comprised of photo pairs.  One was a portrait of a refugee with his or her bag, the other was a single shot documenting the contents of the bag.   Each was accompanied by rich stories about the importance of the possessions.  I drew </a:t>
            </a:r>
            <a:r>
              <a:rPr lang="en-US" baseline="0" dirty="0" err="1" smtClean="0"/>
              <a:t>Nour</a:t>
            </a:r>
            <a:r>
              <a:rPr lang="en-US" baseline="0" dirty="0" smtClean="0"/>
              <a:t>, who is an artist and current refugee.</a:t>
            </a:r>
          </a:p>
          <a:p>
            <a:endParaRPr lang="en-US" baseline="0" dirty="0" smtClean="0"/>
          </a:p>
          <a:p>
            <a:r>
              <a:rPr lang="en-US" baseline="0" dirty="0" smtClean="0"/>
              <a:t>Another exercise was to draw our favorite album cover, so I found the Canadian musician </a:t>
            </a:r>
            <a:r>
              <a:rPr lang="en-US" baseline="0" dirty="0" err="1" smtClean="0"/>
              <a:t>K’Naan</a:t>
            </a:r>
            <a:r>
              <a:rPr lang="en-US" baseline="0" dirty="0" smtClean="0"/>
              <a:t> who blends his experiences as a refugee into his political musical work.</a:t>
            </a:r>
          </a:p>
          <a:p>
            <a:endParaRPr lang="en-US" baseline="0" dirty="0" smtClean="0"/>
          </a:p>
          <a:p>
            <a:r>
              <a:rPr lang="en-US" baseline="0" dirty="0" smtClean="0"/>
              <a:t>These short exercises introduced me to some the deeply personal stories from refugees..</a:t>
            </a:r>
            <a:endParaRPr lang="en-US" dirty="0"/>
          </a:p>
        </p:txBody>
      </p:sp>
      <p:sp>
        <p:nvSpPr>
          <p:cNvPr id="4" name="Slide Number Placeholder 3"/>
          <p:cNvSpPr>
            <a:spLocks noGrp="1"/>
          </p:cNvSpPr>
          <p:nvPr>
            <p:ph type="sldNum" sz="quarter" idx="10"/>
          </p:nvPr>
        </p:nvSpPr>
        <p:spPr/>
        <p:txBody>
          <a:bodyPr/>
          <a:lstStyle/>
          <a:p>
            <a:fld id="{2BB332DD-1CDD-7946-BAA1-9616839FDA16}" type="slidenum">
              <a:rPr lang="en-US" smtClean="0"/>
              <a:t>6</a:t>
            </a:fld>
            <a:endParaRPr lang="en-US"/>
          </a:p>
        </p:txBody>
      </p:sp>
    </p:spTree>
    <p:extLst>
      <p:ext uri="{BB962C8B-B14F-4D97-AF65-F5344CB8AC3E}">
        <p14:creationId xmlns:p14="http://schemas.microsoft.com/office/powerpoint/2010/main" val="5803090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LISA:  As you can see, by making things,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Peggy</a:t>
            </a:r>
            <a:r>
              <a:rPr lang="en-US" sz="1200" kern="1200" baseline="0" dirty="0" smtClean="0">
                <a:solidFill>
                  <a:schemeClr val="tx1"/>
                </a:solidFill>
                <a:effectLst/>
                <a:latin typeface="+mn-lt"/>
                <a:ea typeface="+mn-ea"/>
                <a:cs typeface="+mn-cs"/>
              </a:rPr>
              <a:t> Lynn </a:t>
            </a:r>
            <a:r>
              <a:rPr lang="en-US" sz="1200" kern="1200" dirty="0" smtClean="0">
                <a:solidFill>
                  <a:schemeClr val="tx1"/>
                </a:solidFill>
                <a:effectLst/>
                <a:latin typeface="+mn-lt"/>
                <a:ea typeface="+mn-ea"/>
                <a:cs typeface="+mn-cs"/>
              </a:rPr>
              <a:t>has begun</a:t>
            </a:r>
            <a:r>
              <a:rPr lang="en-US" sz="1200" kern="1200" baseline="0" dirty="0" smtClean="0">
                <a:solidFill>
                  <a:schemeClr val="tx1"/>
                </a:solidFill>
                <a:effectLst/>
                <a:latin typeface="+mn-lt"/>
                <a:ea typeface="+mn-ea"/>
                <a:cs typeface="+mn-cs"/>
              </a:rPr>
              <a:t> to </a:t>
            </a:r>
            <a:r>
              <a:rPr lang="en-US" sz="1200" kern="1200" dirty="0" smtClean="0">
                <a:solidFill>
                  <a:schemeClr val="tx1"/>
                </a:solidFill>
                <a:effectLst/>
                <a:latin typeface="+mn-lt"/>
                <a:ea typeface="+mn-ea"/>
                <a:cs typeface="+mn-cs"/>
              </a:rPr>
              <a:t>see the world in new ways/be more aware of her own research topics.</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lvl="1"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In light of these revelations, we and began to wonder if there would be a way to translate the 28tomake ethos into our own dissertation work. We’re both at the point where we’re almost-but-not-quite settled into research topics and our proposals are almost-but-not-quite put together</a:t>
            </a:r>
            <a:r>
              <a:rPr lang="is-IS" sz="1200" kern="1200" baseline="0" dirty="0" smtClean="0">
                <a:solidFill>
                  <a:schemeClr val="tx1"/>
                </a:solidFill>
                <a:effectLst/>
                <a:latin typeface="+mn-lt"/>
                <a:ea typeface="+mn-ea"/>
                <a:cs typeface="+mn-cs"/>
              </a:rPr>
              <a:t>…basically we’re in an inbetween time where sometimes motivation is hard to find. </a:t>
            </a:r>
          </a:p>
          <a:p>
            <a:pPr marL="0" marR="0" lvl="1" indent="0" algn="l" defTabSz="457200" rtl="0" eaLnBrk="1" fontAlgn="auto" latinLnBrk="0" hangingPunct="1">
              <a:lnSpc>
                <a:spcPct val="100000"/>
              </a:lnSpc>
              <a:spcBef>
                <a:spcPts val="0"/>
              </a:spcBef>
              <a:spcAft>
                <a:spcPts val="0"/>
              </a:spcAft>
              <a:buClrTx/>
              <a:buSzTx/>
              <a:buFontTx/>
              <a:buNone/>
              <a:tabLst/>
              <a:defRPr/>
            </a:pPr>
            <a:endParaRPr lang="is-IS" sz="1200" kern="1200" baseline="0" dirty="0" smtClean="0">
              <a:solidFill>
                <a:schemeClr val="tx1"/>
              </a:solidFill>
              <a:effectLst/>
              <a:latin typeface="+mn-lt"/>
              <a:ea typeface="+mn-ea"/>
              <a:cs typeface="+mn-cs"/>
            </a:endParaRPr>
          </a:p>
          <a:p>
            <a:pPr marL="0" marR="0" lvl="1" indent="0" algn="l" defTabSz="457200" rtl="0" eaLnBrk="1" fontAlgn="auto" latinLnBrk="0" hangingPunct="1">
              <a:lnSpc>
                <a:spcPct val="100000"/>
              </a:lnSpc>
              <a:spcBef>
                <a:spcPts val="0"/>
              </a:spcBef>
              <a:spcAft>
                <a:spcPts val="0"/>
              </a:spcAft>
              <a:buClrTx/>
              <a:buSzTx/>
              <a:buFontTx/>
              <a:buNone/>
              <a:tabLst/>
              <a:defRPr/>
            </a:pPr>
            <a:r>
              <a:rPr lang="is-IS" sz="1200" kern="1200" baseline="0" dirty="0" smtClean="0">
                <a:solidFill>
                  <a:schemeClr val="tx1"/>
                </a:solidFill>
                <a:effectLst/>
                <a:latin typeface="+mn-lt"/>
                <a:ea typeface="+mn-ea"/>
                <a:cs typeface="+mn-cs"/>
              </a:rPr>
              <a:t>So...we put our heads together and began to brainstorm ways we could create some quick, engaging, creativity-sparking ideas for our own research. </a:t>
            </a:r>
          </a:p>
          <a:p>
            <a:pPr marL="0" marR="0" lvl="1" indent="0" algn="l" defTabSz="457200" rtl="0" eaLnBrk="1" fontAlgn="auto" latinLnBrk="0" hangingPunct="1">
              <a:lnSpc>
                <a:spcPct val="100000"/>
              </a:lnSpc>
              <a:spcBef>
                <a:spcPts val="0"/>
              </a:spcBef>
              <a:spcAft>
                <a:spcPts val="0"/>
              </a:spcAft>
              <a:buClrTx/>
              <a:buSzTx/>
              <a:buFontTx/>
              <a:buNone/>
              <a:tabLst/>
              <a:defRPr/>
            </a:pPr>
            <a:endParaRPr lang="is-IS" sz="1200" kern="1200" baseline="0" dirty="0" smtClean="0">
              <a:solidFill>
                <a:schemeClr val="tx1"/>
              </a:solidFill>
              <a:effectLst/>
              <a:latin typeface="+mn-lt"/>
              <a:ea typeface="+mn-ea"/>
              <a:cs typeface="+mn-cs"/>
            </a:endParaRPr>
          </a:p>
          <a:p>
            <a:pPr marL="0" marR="0" lvl="1" indent="0" algn="l" defTabSz="457200" rtl="0" eaLnBrk="1" fontAlgn="auto" latinLnBrk="0" hangingPunct="1">
              <a:lnSpc>
                <a:spcPct val="100000"/>
              </a:lnSpc>
              <a:spcBef>
                <a:spcPts val="0"/>
              </a:spcBef>
              <a:spcAft>
                <a:spcPts val="0"/>
              </a:spcAft>
              <a:buClrTx/>
              <a:buSzTx/>
              <a:buFontTx/>
              <a:buNone/>
              <a:tabLst/>
              <a:defRPr/>
            </a:pPr>
            <a:r>
              <a:rPr lang="is-IS" sz="1200" kern="1200" baseline="0" dirty="0" smtClean="0">
                <a:solidFill>
                  <a:schemeClr val="tx1"/>
                </a:solidFill>
                <a:effectLst/>
                <a:latin typeface="+mn-lt"/>
                <a:ea typeface="+mn-ea"/>
                <a:cs typeface="+mn-cs"/>
              </a:rPr>
              <a:t>These practices are designed to get your thinking, give you some new ideas, or maybe just get you re-excited about your work wherever you might be. </a:t>
            </a:r>
          </a:p>
        </p:txBody>
      </p:sp>
      <p:sp>
        <p:nvSpPr>
          <p:cNvPr id="4" name="Slide Number Placeholder 3"/>
          <p:cNvSpPr>
            <a:spLocks noGrp="1"/>
          </p:cNvSpPr>
          <p:nvPr>
            <p:ph type="sldNum" sz="quarter" idx="10"/>
          </p:nvPr>
        </p:nvSpPr>
        <p:spPr/>
        <p:txBody>
          <a:bodyPr/>
          <a:lstStyle/>
          <a:p>
            <a:fld id="{2BB332DD-1CDD-7946-BAA1-9616839FDA16}" type="slidenum">
              <a:rPr lang="en-US" smtClean="0"/>
              <a:t>7</a:t>
            </a:fld>
            <a:endParaRPr lang="en-US"/>
          </a:p>
        </p:txBody>
      </p:sp>
    </p:spTree>
    <p:extLst>
      <p:ext uri="{BB962C8B-B14F-4D97-AF65-F5344CB8AC3E}">
        <p14:creationId xmlns:p14="http://schemas.microsoft.com/office/powerpoint/2010/main" val="33415254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is-IS" sz="1200" kern="1200" baseline="0" dirty="0" smtClean="0">
                <a:solidFill>
                  <a:schemeClr val="tx1"/>
                </a:solidFill>
                <a:effectLst/>
                <a:latin typeface="+mn-lt"/>
                <a:ea typeface="+mn-ea"/>
                <a:cs typeface="+mn-cs"/>
              </a:rPr>
              <a:t>LISA:  And of course...as our initials are L+P, Peggy Lynn made the brilliant connection to actual LP’s and thus the Research Interlude album was born! </a:t>
            </a:r>
          </a:p>
          <a:p>
            <a:pPr marL="0" marR="0" lvl="1" indent="0" algn="l" defTabSz="457200" rtl="0" eaLnBrk="1" fontAlgn="auto" latinLnBrk="0" hangingPunct="1">
              <a:lnSpc>
                <a:spcPct val="100000"/>
              </a:lnSpc>
              <a:spcBef>
                <a:spcPts val="0"/>
              </a:spcBef>
              <a:spcAft>
                <a:spcPts val="0"/>
              </a:spcAft>
              <a:buClrTx/>
              <a:buSzTx/>
              <a:buFontTx/>
              <a:buNone/>
              <a:tabLst/>
              <a:defRPr/>
            </a:pPr>
            <a:endParaRPr lang="is-IS" sz="1200" kern="1200" baseline="0" dirty="0" smtClean="0">
              <a:solidFill>
                <a:schemeClr val="tx1"/>
              </a:solidFill>
              <a:effectLst/>
              <a:latin typeface="+mn-lt"/>
              <a:ea typeface="+mn-ea"/>
              <a:cs typeface="+mn-cs"/>
            </a:endParaRPr>
          </a:p>
          <a:p>
            <a:pPr marL="0" marR="0" lvl="1" indent="0" algn="l" defTabSz="457200" rtl="0" eaLnBrk="1" fontAlgn="auto" latinLnBrk="0" hangingPunct="1">
              <a:lnSpc>
                <a:spcPct val="100000"/>
              </a:lnSpc>
              <a:spcBef>
                <a:spcPts val="0"/>
              </a:spcBef>
              <a:spcAft>
                <a:spcPts val="0"/>
              </a:spcAft>
              <a:buClrTx/>
              <a:buSzTx/>
              <a:buFontTx/>
              <a:buNone/>
              <a:tabLst/>
              <a:defRPr/>
            </a:pPr>
            <a:r>
              <a:rPr lang="is-IS" sz="1200" kern="1200" baseline="0" dirty="0" smtClean="0">
                <a:solidFill>
                  <a:schemeClr val="tx1"/>
                </a:solidFill>
                <a:effectLst/>
                <a:latin typeface="+mn-lt"/>
                <a:ea typeface="+mn-ea"/>
                <a:cs typeface="+mn-cs"/>
              </a:rPr>
              <a:t>During the spring term of 806: Doctoral Research Seminar, we introduced several practices, encouraged our classmates to engage in them, and finally share publicly on the Athabasca Landing. </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dirty="0" smtClean="0"/>
          </a:p>
          <a:p>
            <a:r>
              <a:rPr lang="en-US" dirty="0" smtClean="0"/>
              <a:t>Here you can see an assortment of “tracks” we developed.</a:t>
            </a:r>
            <a:r>
              <a:rPr lang="en-US" baseline="0" dirty="0" smtClean="0"/>
              <a:t> We will be overviewing three tracks in this presentation and as the Research Interludes are meant to be experienced, we are also going to engage in a group activity</a:t>
            </a:r>
            <a:endParaRPr lang="en-US" dirty="0"/>
          </a:p>
        </p:txBody>
      </p:sp>
      <p:sp>
        <p:nvSpPr>
          <p:cNvPr id="4" name="Slide Number Placeholder 3"/>
          <p:cNvSpPr>
            <a:spLocks noGrp="1"/>
          </p:cNvSpPr>
          <p:nvPr>
            <p:ph type="sldNum" sz="quarter" idx="10"/>
          </p:nvPr>
        </p:nvSpPr>
        <p:spPr/>
        <p:txBody>
          <a:bodyPr/>
          <a:lstStyle/>
          <a:p>
            <a:fld id="{2BB332DD-1CDD-7946-BAA1-9616839FDA16}" type="slidenum">
              <a:rPr lang="en-US" smtClean="0"/>
              <a:t>8</a:t>
            </a:fld>
            <a:endParaRPr lang="en-US"/>
          </a:p>
        </p:txBody>
      </p:sp>
    </p:spTree>
    <p:extLst>
      <p:ext uri="{BB962C8B-B14F-4D97-AF65-F5344CB8AC3E}">
        <p14:creationId xmlns:p14="http://schemas.microsoft.com/office/powerpoint/2010/main" val="1378171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LISA:</a:t>
            </a:r>
            <a:r>
              <a:rPr lang="en-US" baseline="0" dirty="0" smtClean="0"/>
              <a:t>  Intro this idea.</a:t>
            </a:r>
          </a:p>
          <a:p>
            <a:r>
              <a:rPr lang="en-US" baseline="0" dirty="0" smtClean="0"/>
              <a:t>Peggy Lynn will demonstrate how this can be done.</a:t>
            </a:r>
          </a:p>
          <a:p>
            <a:endParaRPr lang="en-US" baseline="0" dirty="0" smtClean="0"/>
          </a:p>
          <a:p>
            <a:endParaRPr lang="en-US" dirty="0" smtClean="0"/>
          </a:p>
          <a:p>
            <a:r>
              <a:rPr lang="en-US" dirty="0" smtClean="0"/>
              <a:t>Source:  </a:t>
            </a:r>
          </a:p>
          <a:p>
            <a:endParaRPr lang="en-US" dirty="0" smtClean="0"/>
          </a:p>
          <a:p>
            <a:r>
              <a:rPr lang="en-US" dirty="0" smtClean="0"/>
              <a:t>Devil’s advocate.</a:t>
            </a:r>
            <a:r>
              <a:rPr lang="en-US" baseline="0" dirty="0" smtClean="0"/>
              <a:t> (2016). </a:t>
            </a:r>
            <a:r>
              <a:rPr lang="en-US" i="1" baseline="0" dirty="0" smtClean="0"/>
              <a:t>Oxford English Dictionary Online</a:t>
            </a:r>
            <a:r>
              <a:rPr lang="en-US" i="0" baseline="0" dirty="0" smtClean="0"/>
              <a:t>. http://0-www.oed.com.aupac.lib.athabascau.ca/view/Entry/51468?redirectedFrom=devil%27s+advocate&amp;#eid6864216</a:t>
            </a:r>
            <a:endParaRPr lang="en-US" dirty="0"/>
          </a:p>
        </p:txBody>
      </p:sp>
      <p:sp>
        <p:nvSpPr>
          <p:cNvPr id="4" name="Slide Number Placeholder 3"/>
          <p:cNvSpPr>
            <a:spLocks noGrp="1"/>
          </p:cNvSpPr>
          <p:nvPr>
            <p:ph type="sldNum" sz="quarter" idx="10"/>
          </p:nvPr>
        </p:nvSpPr>
        <p:spPr/>
        <p:txBody>
          <a:bodyPr/>
          <a:lstStyle/>
          <a:p>
            <a:fld id="{2BB332DD-1CDD-7946-BAA1-9616839FDA16}" type="slidenum">
              <a:rPr lang="en-US" smtClean="0"/>
              <a:t>9</a:t>
            </a:fld>
            <a:endParaRPr lang="en-US"/>
          </a:p>
        </p:txBody>
      </p:sp>
    </p:spTree>
    <p:extLst>
      <p:ext uri="{BB962C8B-B14F-4D97-AF65-F5344CB8AC3E}">
        <p14:creationId xmlns:p14="http://schemas.microsoft.com/office/powerpoint/2010/main" val="33770061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PEGGY</a:t>
            </a:r>
            <a:r>
              <a:rPr lang="en-US" baseline="0" dirty="0" smtClean="0"/>
              <a:t> LYNN:  </a:t>
            </a:r>
          </a:p>
          <a:p>
            <a:endParaRPr lang="en-US" baseline="0" dirty="0" smtClean="0"/>
          </a:p>
          <a:p>
            <a:r>
              <a:rPr lang="en-US" baseline="0" dirty="0" smtClean="0"/>
              <a:t>For this example, let’s imagine you’re a researcher working in the area of distance education.</a:t>
            </a:r>
          </a:p>
          <a:p>
            <a:endParaRPr lang="en-US" baseline="0" dirty="0" smtClean="0"/>
          </a:p>
          <a:p>
            <a:r>
              <a:rPr lang="en-US" baseline="0" dirty="0" smtClean="0"/>
              <a:t>We’re going to choose to do this simple search in </a:t>
            </a:r>
            <a:r>
              <a:rPr lang="en-US" baseline="0" dirty="0" err="1" smtClean="0"/>
              <a:t>google</a:t>
            </a:r>
            <a:r>
              <a:rPr lang="en-US" baseline="0" dirty="0" smtClean="0"/>
              <a:t> scholar.</a:t>
            </a:r>
          </a:p>
          <a:p>
            <a:endParaRPr lang="en-US" baseline="0" dirty="0" smtClean="0"/>
          </a:p>
          <a:p>
            <a:r>
              <a:rPr lang="en-US" baseline="0" dirty="0" smtClean="0"/>
              <a:t>We’ll use the quotation marks to ensure we find this exact phrase.</a:t>
            </a:r>
          </a:p>
          <a:p>
            <a:endParaRPr lang="en-US" dirty="0"/>
          </a:p>
        </p:txBody>
      </p:sp>
      <p:sp>
        <p:nvSpPr>
          <p:cNvPr id="4" name="Slide Number Placeholder 3"/>
          <p:cNvSpPr>
            <a:spLocks noGrp="1"/>
          </p:cNvSpPr>
          <p:nvPr>
            <p:ph type="sldNum" sz="quarter" idx="10"/>
          </p:nvPr>
        </p:nvSpPr>
        <p:spPr/>
        <p:txBody>
          <a:bodyPr/>
          <a:lstStyle/>
          <a:p>
            <a:fld id="{2BB332DD-1CDD-7946-BAA1-9616839FDA16}" type="slidenum">
              <a:rPr lang="en-US" smtClean="0"/>
              <a:t>10</a:t>
            </a:fld>
            <a:endParaRPr lang="en-US"/>
          </a:p>
        </p:txBody>
      </p:sp>
    </p:spTree>
    <p:extLst>
      <p:ext uri="{BB962C8B-B14F-4D97-AF65-F5344CB8AC3E}">
        <p14:creationId xmlns:p14="http://schemas.microsoft.com/office/powerpoint/2010/main" val="28569304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PEGGY</a:t>
            </a:r>
            <a:r>
              <a:rPr lang="en-US" baseline="0" dirty="0" smtClean="0"/>
              <a:t> LYNN:  </a:t>
            </a:r>
          </a:p>
          <a:p>
            <a:endParaRPr lang="en-US" baseline="0" dirty="0" smtClean="0"/>
          </a:p>
          <a:p>
            <a:r>
              <a:rPr lang="en-US" baseline="0" dirty="0" smtClean="0"/>
              <a:t>Reading through the list of results we find </a:t>
            </a:r>
            <a:r>
              <a:rPr lang="en-US" b="1" i="1" baseline="0" dirty="0" smtClean="0"/>
              <a:t>good oppositional concepts.  </a:t>
            </a:r>
          </a:p>
          <a:p>
            <a:endParaRPr lang="en-US" baseline="0" dirty="0" smtClean="0"/>
          </a:p>
          <a:p>
            <a:r>
              <a:rPr lang="en-US" baseline="0" dirty="0" smtClean="0"/>
              <a:t>Spend the time paging through the results list without opening </a:t>
            </a:r>
            <a:r>
              <a:rPr lang="en-US" b="1" baseline="0" dirty="0" smtClean="0"/>
              <a:t>any individual </a:t>
            </a:r>
            <a:r>
              <a:rPr lang="en-US" baseline="0" dirty="0" smtClean="0"/>
              <a:t>item on the list.  </a:t>
            </a:r>
          </a:p>
          <a:p>
            <a:endParaRPr lang="en-US" baseline="0" dirty="0" smtClean="0"/>
          </a:p>
          <a:p>
            <a:r>
              <a:rPr lang="en-US" baseline="0" dirty="0" smtClean="0"/>
              <a:t>This is an expedient way to garner a broad scope of concepts.</a:t>
            </a:r>
            <a:endParaRPr lang="en-US" dirty="0"/>
          </a:p>
        </p:txBody>
      </p:sp>
      <p:sp>
        <p:nvSpPr>
          <p:cNvPr id="4" name="Slide Number Placeholder 3"/>
          <p:cNvSpPr>
            <a:spLocks noGrp="1"/>
          </p:cNvSpPr>
          <p:nvPr>
            <p:ph type="sldNum" sz="quarter" idx="10"/>
          </p:nvPr>
        </p:nvSpPr>
        <p:spPr/>
        <p:txBody>
          <a:bodyPr/>
          <a:lstStyle/>
          <a:p>
            <a:fld id="{2BB332DD-1CDD-7946-BAA1-9616839FDA16}" type="slidenum">
              <a:rPr lang="en-US" smtClean="0"/>
              <a:t>11</a:t>
            </a:fld>
            <a:endParaRPr lang="en-US"/>
          </a:p>
        </p:txBody>
      </p:sp>
    </p:spTree>
    <p:extLst>
      <p:ext uri="{BB962C8B-B14F-4D97-AF65-F5344CB8AC3E}">
        <p14:creationId xmlns:p14="http://schemas.microsoft.com/office/powerpoint/2010/main" val="42306498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PEGGY LYNN:  Within a few minutes we can</a:t>
            </a:r>
            <a:r>
              <a:rPr lang="en-US" baseline="0" dirty="0" smtClean="0"/>
              <a:t> compose a list of oppositions to distance education. </a:t>
            </a:r>
          </a:p>
          <a:p>
            <a:endParaRPr lang="en-US" baseline="0" dirty="0" smtClean="0"/>
          </a:p>
          <a:p>
            <a:r>
              <a:rPr lang="en-US" baseline="0" dirty="0" smtClean="0"/>
              <a:t>Our suggestion is to select some that would be relevant to your research, and then incorporate and refute them in your work.  Use them as a foil to reflect the strength of distance education.</a:t>
            </a:r>
            <a:endParaRPr lang="en-US" dirty="0"/>
          </a:p>
        </p:txBody>
      </p:sp>
      <p:sp>
        <p:nvSpPr>
          <p:cNvPr id="4" name="Slide Number Placeholder 3"/>
          <p:cNvSpPr>
            <a:spLocks noGrp="1"/>
          </p:cNvSpPr>
          <p:nvPr>
            <p:ph type="sldNum" sz="quarter" idx="10"/>
          </p:nvPr>
        </p:nvSpPr>
        <p:spPr/>
        <p:txBody>
          <a:bodyPr/>
          <a:lstStyle/>
          <a:p>
            <a:fld id="{2BB332DD-1CDD-7946-BAA1-9616839FDA16}" type="slidenum">
              <a:rPr lang="en-US" smtClean="0"/>
              <a:t>12</a:t>
            </a:fld>
            <a:endParaRPr lang="en-US"/>
          </a:p>
        </p:txBody>
      </p:sp>
    </p:spTree>
    <p:extLst>
      <p:ext uri="{BB962C8B-B14F-4D97-AF65-F5344CB8AC3E}">
        <p14:creationId xmlns:p14="http://schemas.microsoft.com/office/powerpoint/2010/main" val="13955352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PEGGY LYNN:  I would be remiss as an</a:t>
            </a:r>
            <a:r>
              <a:rPr lang="en-US" baseline="0" dirty="0" smtClean="0"/>
              <a:t> Reference Librarian at AU Library if we didn’t suggest </a:t>
            </a:r>
            <a:r>
              <a:rPr lang="en-US" dirty="0" smtClean="0"/>
              <a:t>you can try this in the Discover search</a:t>
            </a:r>
            <a:r>
              <a:rPr lang="en-US" baseline="0" dirty="0" smtClean="0"/>
              <a:t> tool at AU Library.</a:t>
            </a:r>
          </a:p>
          <a:p>
            <a:endParaRPr lang="en-US" baseline="0" dirty="0" smtClean="0"/>
          </a:p>
          <a:p>
            <a:r>
              <a:rPr lang="en-US" baseline="0" dirty="0" smtClean="0"/>
              <a:t>Lisa’s going to take us through our next exercise.</a:t>
            </a:r>
            <a:endParaRPr lang="en-US" dirty="0"/>
          </a:p>
        </p:txBody>
      </p:sp>
      <p:sp>
        <p:nvSpPr>
          <p:cNvPr id="4" name="Slide Number Placeholder 3"/>
          <p:cNvSpPr>
            <a:spLocks noGrp="1"/>
          </p:cNvSpPr>
          <p:nvPr>
            <p:ph type="sldNum" sz="quarter" idx="10"/>
          </p:nvPr>
        </p:nvSpPr>
        <p:spPr/>
        <p:txBody>
          <a:bodyPr/>
          <a:lstStyle/>
          <a:p>
            <a:fld id="{2BB332DD-1CDD-7946-BAA1-9616839FDA16}" type="slidenum">
              <a:rPr lang="en-US" smtClean="0"/>
              <a:t>13</a:t>
            </a:fld>
            <a:endParaRPr lang="en-US"/>
          </a:p>
        </p:txBody>
      </p:sp>
    </p:spTree>
    <p:extLst>
      <p:ext uri="{BB962C8B-B14F-4D97-AF65-F5344CB8AC3E}">
        <p14:creationId xmlns:p14="http://schemas.microsoft.com/office/powerpoint/2010/main" val="35168432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LISA</a:t>
            </a:r>
            <a:r>
              <a:rPr lang="en-US" baseline="0" dirty="0" smtClean="0"/>
              <a:t>:  </a:t>
            </a:r>
            <a:r>
              <a:rPr lang="en-US" dirty="0" smtClean="0"/>
              <a:t>Crafting</a:t>
            </a:r>
            <a:r>
              <a:rPr lang="en-US" baseline="0" dirty="0" smtClean="0"/>
              <a:t> a good research question is challenging.  So we devised an exercise to bring fun into the process of getting used to to the components needed.  This is a mash up between Creswell’s suggested template for constructing a research question and the word play game Mad Libs which was co-created by</a:t>
            </a:r>
            <a:r>
              <a:rPr lang="en-US" sz="1200" kern="1200" dirty="0" smtClean="0">
                <a:solidFill>
                  <a:schemeClr val="tx1"/>
                </a:solidFill>
                <a:effectLst/>
                <a:latin typeface="+mn-lt"/>
                <a:ea typeface="+mn-ea"/>
                <a:cs typeface="+mn-cs"/>
              </a:rPr>
              <a:t> Leonard Stern and Roger Price in 1953.</a:t>
            </a:r>
            <a:r>
              <a:rPr lang="en-US" sz="1200" kern="1200" baseline="0" dirty="0" smtClean="0">
                <a:solidFill>
                  <a:schemeClr val="tx1"/>
                </a:solidFill>
                <a:effectLst/>
                <a:latin typeface="+mn-lt"/>
                <a:ea typeface="+mn-ea"/>
                <a:cs typeface="+mn-cs"/>
              </a:rPr>
              <a:t> </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Source:  Creswell, J.W. (1994). </a:t>
            </a:r>
            <a:r>
              <a:rPr lang="en-US" sz="1200" i="1" kern="1200" baseline="0" dirty="0" smtClean="0">
                <a:solidFill>
                  <a:schemeClr val="tx1"/>
                </a:solidFill>
                <a:effectLst/>
                <a:latin typeface="+mn-lt"/>
                <a:ea typeface="+mn-ea"/>
                <a:cs typeface="+mn-cs"/>
              </a:rPr>
              <a:t>Research design:  Qualitative and quantitative approaches.</a:t>
            </a:r>
            <a:r>
              <a:rPr lang="en-US" sz="1200" i="0" kern="1200" baseline="0" dirty="0" smtClean="0">
                <a:solidFill>
                  <a:schemeClr val="tx1"/>
                </a:solidFill>
                <a:effectLst/>
                <a:latin typeface="+mn-lt"/>
                <a:ea typeface="+mn-ea"/>
                <a:cs typeface="+mn-cs"/>
              </a:rPr>
              <a:t> Thousand Oaks, CA: Sage Publications.</a:t>
            </a:r>
            <a:endParaRPr lang="en-US" dirty="0"/>
          </a:p>
        </p:txBody>
      </p:sp>
      <p:sp>
        <p:nvSpPr>
          <p:cNvPr id="4" name="Slide Number Placeholder 3"/>
          <p:cNvSpPr>
            <a:spLocks noGrp="1"/>
          </p:cNvSpPr>
          <p:nvPr>
            <p:ph type="sldNum" sz="quarter" idx="10"/>
          </p:nvPr>
        </p:nvSpPr>
        <p:spPr/>
        <p:txBody>
          <a:bodyPr/>
          <a:lstStyle/>
          <a:p>
            <a:fld id="{2BB332DD-1CDD-7946-BAA1-9616839FDA16}" type="slidenum">
              <a:rPr lang="en-US" smtClean="0"/>
              <a:t>14</a:t>
            </a:fld>
            <a:endParaRPr lang="en-US"/>
          </a:p>
        </p:txBody>
      </p:sp>
    </p:spTree>
    <p:extLst>
      <p:ext uri="{BB962C8B-B14F-4D97-AF65-F5344CB8AC3E}">
        <p14:creationId xmlns:p14="http://schemas.microsoft.com/office/powerpoint/2010/main" val="7775685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LISA:  The first step is to list a</a:t>
            </a:r>
            <a:r>
              <a:rPr lang="en-US" baseline="0" dirty="0" smtClean="0"/>
              <a:t> word or phrase for each of these.  The game is in composing this list blindly without knowing how they’ll be used.</a:t>
            </a:r>
            <a:endParaRPr lang="en-US" dirty="0"/>
          </a:p>
        </p:txBody>
      </p:sp>
      <p:sp>
        <p:nvSpPr>
          <p:cNvPr id="4" name="Slide Number Placeholder 3"/>
          <p:cNvSpPr>
            <a:spLocks noGrp="1"/>
          </p:cNvSpPr>
          <p:nvPr>
            <p:ph type="sldNum" sz="quarter" idx="10"/>
          </p:nvPr>
        </p:nvSpPr>
        <p:spPr/>
        <p:txBody>
          <a:bodyPr/>
          <a:lstStyle/>
          <a:p>
            <a:fld id="{2BB332DD-1CDD-7946-BAA1-9616839FDA16}" type="slidenum">
              <a:rPr lang="en-US" smtClean="0"/>
              <a:t>15</a:t>
            </a:fld>
            <a:endParaRPr lang="en-US"/>
          </a:p>
        </p:txBody>
      </p:sp>
    </p:spTree>
    <p:extLst>
      <p:ext uri="{BB962C8B-B14F-4D97-AF65-F5344CB8AC3E}">
        <p14:creationId xmlns:p14="http://schemas.microsoft.com/office/powerpoint/2010/main" val="35235625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LISA:  Then place them</a:t>
            </a:r>
            <a:r>
              <a:rPr lang="en-US" baseline="0" dirty="0" smtClean="0"/>
              <a:t> in the corresponding spaces. One is for Qualitative research.</a:t>
            </a:r>
            <a:endParaRPr lang="en-US" dirty="0"/>
          </a:p>
        </p:txBody>
      </p:sp>
      <p:sp>
        <p:nvSpPr>
          <p:cNvPr id="4" name="Slide Number Placeholder 3"/>
          <p:cNvSpPr>
            <a:spLocks noGrp="1"/>
          </p:cNvSpPr>
          <p:nvPr>
            <p:ph type="sldNum" sz="quarter" idx="10"/>
          </p:nvPr>
        </p:nvSpPr>
        <p:spPr/>
        <p:txBody>
          <a:bodyPr/>
          <a:lstStyle/>
          <a:p>
            <a:fld id="{2BB332DD-1CDD-7946-BAA1-9616839FDA16}" type="slidenum">
              <a:rPr lang="en-US" smtClean="0"/>
              <a:t>16</a:t>
            </a:fld>
            <a:endParaRPr lang="en-US"/>
          </a:p>
        </p:txBody>
      </p:sp>
    </p:spTree>
    <p:extLst>
      <p:ext uri="{BB962C8B-B14F-4D97-AF65-F5344CB8AC3E}">
        <p14:creationId xmlns:p14="http://schemas.microsoft.com/office/powerpoint/2010/main" val="1650021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LISA:  The other for Quantitative. Then read them.  They’re fun! And</a:t>
            </a:r>
            <a:r>
              <a:rPr lang="en-US" baseline="0" dirty="0" smtClean="0"/>
              <a:t> funny!</a:t>
            </a:r>
            <a:endParaRPr lang="en-US" dirty="0"/>
          </a:p>
        </p:txBody>
      </p:sp>
      <p:sp>
        <p:nvSpPr>
          <p:cNvPr id="4" name="Slide Number Placeholder 3"/>
          <p:cNvSpPr>
            <a:spLocks noGrp="1"/>
          </p:cNvSpPr>
          <p:nvPr>
            <p:ph type="sldNum" sz="quarter" idx="10"/>
          </p:nvPr>
        </p:nvSpPr>
        <p:spPr/>
        <p:txBody>
          <a:bodyPr/>
          <a:lstStyle/>
          <a:p>
            <a:fld id="{2BB332DD-1CDD-7946-BAA1-9616839FDA16}" type="slidenum">
              <a:rPr lang="en-US" smtClean="0"/>
              <a:t>17</a:t>
            </a:fld>
            <a:endParaRPr lang="en-US"/>
          </a:p>
        </p:txBody>
      </p:sp>
    </p:spTree>
    <p:extLst>
      <p:ext uri="{BB962C8B-B14F-4D97-AF65-F5344CB8AC3E}">
        <p14:creationId xmlns:p14="http://schemas.microsoft.com/office/powerpoint/2010/main" val="29553417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PEGGY LYNN:   there are so many benefits to clearly defining your purpose.</a:t>
            </a:r>
            <a:endParaRPr lang="en-US" dirty="0"/>
          </a:p>
        </p:txBody>
      </p:sp>
      <p:sp>
        <p:nvSpPr>
          <p:cNvPr id="4" name="Slide Number Placeholder 3"/>
          <p:cNvSpPr>
            <a:spLocks noGrp="1"/>
          </p:cNvSpPr>
          <p:nvPr>
            <p:ph type="sldNum" sz="quarter" idx="10"/>
          </p:nvPr>
        </p:nvSpPr>
        <p:spPr/>
        <p:txBody>
          <a:bodyPr/>
          <a:lstStyle/>
          <a:p>
            <a:fld id="{2BB332DD-1CDD-7946-BAA1-9616839FDA16}" type="slidenum">
              <a:rPr lang="en-US" smtClean="0"/>
              <a:t>18</a:t>
            </a:fld>
            <a:endParaRPr lang="en-US"/>
          </a:p>
        </p:txBody>
      </p:sp>
    </p:spTree>
    <p:extLst>
      <p:ext uri="{BB962C8B-B14F-4D97-AF65-F5344CB8AC3E}">
        <p14:creationId xmlns:p14="http://schemas.microsoft.com/office/powerpoint/2010/main" val="35688350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PEGGY LYNN:</a:t>
            </a:r>
            <a:r>
              <a:rPr lang="en-US" baseline="0" dirty="0" smtClean="0"/>
              <a:t>  </a:t>
            </a:r>
            <a:r>
              <a:rPr lang="en-US" dirty="0" smtClean="0"/>
              <a:t>We</a:t>
            </a:r>
            <a:r>
              <a:rPr lang="en-US" baseline="0" dirty="0" smtClean="0"/>
              <a:t> like this comparison.</a:t>
            </a:r>
          </a:p>
          <a:p>
            <a:endParaRPr lang="en-US" baseline="0" dirty="0" smtClean="0"/>
          </a:p>
          <a:p>
            <a:r>
              <a:rPr lang="en-US" baseline="0" dirty="0" smtClean="0"/>
              <a:t>9 hours to read aloud a dissertation</a:t>
            </a:r>
          </a:p>
          <a:p>
            <a:endParaRPr lang="en-US" baseline="0" dirty="0" smtClean="0"/>
          </a:p>
          <a:p>
            <a:r>
              <a:rPr lang="en-US" baseline="0" dirty="0" smtClean="0"/>
              <a:t>20 minutes for your defense</a:t>
            </a:r>
          </a:p>
          <a:p>
            <a:endParaRPr lang="en-US" baseline="0" dirty="0" smtClean="0"/>
          </a:p>
          <a:p>
            <a:r>
              <a:rPr lang="en-US" baseline="0" dirty="0" smtClean="0"/>
              <a:t>I will say that Lisa successful condensed her research into three minutes to win second place in this year’s 3 Minute Thesis contest.  </a:t>
            </a:r>
          </a:p>
          <a:p>
            <a:endParaRPr lang="en-US" baseline="0" dirty="0" smtClean="0"/>
          </a:p>
          <a:p>
            <a:r>
              <a:rPr lang="en-US" baseline="0" dirty="0" smtClean="0"/>
              <a:t>We’re here to help you distill this even further to answer in 15 seconds the typical social question about your research, “What do you do”?</a:t>
            </a:r>
          </a:p>
          <a:p>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fld id="{2BB332DD-1CDD-7946-BAA1-9616839FDA16}" type="slidenum">
              <a:rPr lang="en-US" smtClean="0"/>
              <a:t>19</a:t>
            </a:fld>
            <a:endParaRPr lang="en-US"/>
          </a:p>
        </p:txBody>
      </p:sp>
    </p:spTree>
    <p:extLst>
      <p:ext uri="{BB962C8B-B14F-4D97-AF65-F5344CB8AC3E}">
        <p14:creationId xmlns:p14="http://schemas.microsoft.com/office/powerpoint/2010/main" val="21662078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PEGGY</a:t>
            </a:r>
            <a:r>
              <a:rPr lang="en-US" baseline="0" dirty="0" smtClean="0"/>
              <a:t> LYNN:  </a:t>
            </a:r>
            <a:r>
              <a:rPr lang="en-US" dirty="0" smtClean="0"/>
              <a:t>Brevity Matters</a:t>
            </a:r>
            <a:endParaRPr lang="en-US" dirty="0"/>
          </a:p>
        </p:txBody>
      </p:sp>
      <p:sp>
        <p:nvSpPr>
          <p:cNvPr id="4" name="Slide Number Placeholder 3"/>
          <p:cNvSpPr>
            <a:spLocks noGrp="1"/>
          </p:cNvSpPr>
          <p:nvPr>
            <p:ph type="sldNum" sz="quarter" idx="10"/>
          </p:nvPr>
        </p:nvSpPr>
        <p:spPr/>
        <p:txBody>
          <a:bodyPr/>
          <a:lstStyle/>
          <a:p>
            <a:fld id="{2BB332DD-1CDD-7946-BAA1-9616839FDA16}" type="slidenum">
              <a:rPr lang="en-US" smtClean="0"/>
              <a:t>20</a:t>
            </a:fld>
            <a:endParaRPr lang="en-US"/>
          </a:p>
        </p:txBody>
      </p:sp>
    </p:spTree>
    <p:extLst>
      <p:ext uri="{BB962C8B-B14F-4D97-AF65-F5344CB8AC3E}">
        <p14:creationId xmlns:p14="http://schemas.microsoft.com/office/powerpoint/2010/main" val="32736991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PEGGY LYNN:  These are adapted from Adam</a:t>
            </a:r>
            <a:r>
              <a:rPr lang="en-US" baseline="0" dirty="0" smtClean="0"/>
              <a:t> </a:t>
            </a:r>
            <a:r>
              <a:rPr lang="en-US" baseline="0" dirty="0" err="1" smtClean="0"/>
              <a:t>Liepzig’s</a:t>
            </a:r>
            <a:r>
              <a:rPr lang="en-US" baseline="0" dirty="0" smtClean="0"/>
              <a:t> video called “Finding your life purpose in 5 minutes”</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Source:  </a:t>
            </a:r>
            <a:r>
              <a:rPr lang="en-US" sz="1200" u="sng" kern="1200" dirty="0" smtClean="0">
                <a:solidFill>
                  <a:schemeClr val="tx1"/>
                </a:solidFill>
                <a:effectLst/>
                <a:latin typeface="+mn-lt"/>
                <a:ea typeface="+mn-ea"/>
                <a:cs typeface="+mn-cs"/>
                <a:hlinkClick r:id="rId3"/>
              </a:rPr>
              <a:t>https://www.youtube.com/watch?v=vVsXO9brK7M</a:t>
            </a:r>
            <a:endParaRPr lang="en-US" sz="1200" u="sng"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u="sng"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u="none" kern="1200" dirty="0" smtClean="0">
                <a:solidFill>
                  <a:schemeClr val="tx1"/>
                </a:solidFill>
                <a:effectLst/>
                <a:latin typeface="+mn-lt"/>
                <a:ea typeface="+mn-ea"/>
                <a:cs typeface="+mn-cs"/>
              </a:rPr>
              <a:t>We’re going to</a:t>
            </a:r>
            <a:r>
              <a:rPr lang="en-US" sz="1200" u="none" kern="1200" baseline="0" dirty="0" smtClean="0">
                <a:solidFill>
                  <a:schemeClr val="tx1"/>
                </a:solidFill>
                <a:effectLst/>
                <a:latin typeface="+mn-lt"/>
                <a:ea typeface="+mn-ea"/>
                <a:cs typeface="+mn-cs"/>
              </a:rPr>
              <a:t> invite you to work through these questions.  You may want to start to jot down your answers.  We will post these questions again when we ask for your feedback.  I’ll spend a bit of time on these now.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u="none" kern="1200" baseline="0" dirty="0" smtClean="0">
                <a:solidFill>
                  <a:schemeClr val="tx1"/>
                </a:solidFill>
                <a:effectLst/>
                <a:latin typeface="+mn-lt"/>
                <a:ea typeface="+mn-ea"/>
                <a:cs typeface="+mn-cs"/>
              </a:rPr>
              <a:t>Read them.</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u="none"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CA" sz="1200" u="none"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BB332DD-1CDD-7946-BAA1-9616839FDA16}" type="slidenum">
              <a:rPr lang="en-US" smtClean="0"/>
              <a:t>21</a:t>
            </a:fld>
            <a:endParaRPr lang="en-US"/>
          </a:p>
        </p:txBody>
      </p:sp>
    </p:spTree>
    <p:extLst>
      <p:ext uri="{BB962C8B-B14F-4D97-AF65-F5344CB8AC3E}">
        <p14:creationId xmlns:p14="http://schemas.microsoft.com/office/powerpoint/2010/main" val="35072630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PEGGY</a:t>
            </a:r>
            <a:r>
              <a:rPr lang="en-US" baseline="0" dirty="0" smtClean="0"/>
              <a:t> LYNN:  Here’s how I’d answer the questions.</a:t>
            </a:r>
            <a:endParaRPr lang="en-US" dirty="0"/>
          </a:p>
        </p:txBody>
      </p:sp>
      <p:sp>
        <p:nvSpPr>
          <p:cNvPr id="4" name="Slide Number Placeholder 3"/>
          <p:cNvSpPr>
            <a:spLocks noGrp="1"/>
          </p:cNvSpPr>
          <p:nvPr>
            <p:ph type="sldNum" sz="quarter" idx="10"/>
          </p:nvPr>
        </p:nvSpPr>
        <p:spPr/>
        <p:txBody>
          <a:bodyPr/>
          <a:lstStyle/>
          <a:p>
            <a:fld id="{2BB332DD-1CDD-7946-BAA1-9616839FDA16}" type="slidenum">
              <a:rPr lang="en-US" smtClean="0"/>
              <a:t>22</a:t>
            </a:fld>
            <a:endParaRPr lang="en-US"/>
          </a:p>
        </p:txBody>
      </p:sp>
    </p:spTree>
    <p:extLst>
      <p:ext uri="{BB962C8B-B14F-4D97-AF65-F5344CB8AC3E}">
        <p14:creationId xmlns:p14="http://schemas.microsoft.com/office/powerpoint/2010/main" val="20578234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PEGGY</a:t>
            </a:r>
            <a:r>
              <a:rPr lang="en-US" baseline="0" dirty="0" smtClean="0"/>
              <a:t> LYNN:  …which distills to this.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2BB332DD-1CDD-7946-BAA1-9616839FDA16}" type="slidenum">
              <a:rPr lang="en-US" smtClean="0"/>
              <a:t>23</a:t>
            </a:fld>
            <a:endParaRPr lang="en-US"/>
          </a:p>
        </p:txBody>
      </p:sp>
    </p:spTree>
    <p:extLst>
      <p:ext uri="{BB962C8B-B14F-4D97-AF65-F5344CB8AC3E}">
        <p14:creationId xmlns:p14="http://schemas.microsoft.com/office/powerpoint/2010/main" val="9979715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LISA:  </a:t>
            </a:r>
            <a:endParaRPr lang="en-US" dirty="0"/>
          </a:p>
        </p:txBody>
      </p:sp>
      <p:sp>
        <p:nvSpPr>
          <p:cNvPr id="4" name="Slide Number Placeholder 3"/>
          <p:cNvSpPr>
            <a:spLocks noGrp="1"/>
          </p:cNvSpPr>
          <p:nvPr>
            <p:ph type="sldNum" sz="quarter" idx="10"/>
          </p:nvPr>
        </p:nvSpPr>
        <p:spPr/>
        <p:txBody>
          <a:bodyPr/>
          <a:lstStyle/>
          <a:p>
            <a:fld id="{2BB332DD-1CDD-7946-BAA1-9616839FDA16}" type="slidenum">
              <a:rPr lang="en-US" smtClean="0"/>
              <a:t>24</a:t>
            </a:fld>
            <a:endParaRPr lang="en-US"/>
          </a:p>
        </p:txBody>
      </p:sp>
    </p:spTree>
    <p:extLst>
      <p:ext uri="{BB962C8B-B14F-4D97-AF65-F5344CB8AC3E}">
        <p14:creationId xmlns:p14="http://schemas.microsoft.com/office/powerpoint/2010/main" val="20642436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LISA:  </a:t>
            </a:r>
            <a:endParaRPr lang="en-US" dirty="0"/>
          </a:p>
        </p:txBody>
      </p:sp>
      <p:sp>
        <p:nvSpPr>
          <p:cNvPr id="4" name="Slide Number Placeholder 3"/>
          <p:cNvSpPr>
            <a:spLocks noGrp="1"/>
          </p:cNvSpPr>
          <p:nvPr>
            <p:ph type="sldNum" sz="quarter" idx="10"/>
          </p:nvPr>
        </p:nvSpPr>
        <p:spPr/>
        <p:txBody>
          <a:bodyPr/>
          <a:lstStyle/>
          <a:p>
            <a:fld id="{2BB332DD-1CDD-7946-BAA1-9616839FDA16}" type="slidenum">
              <a:rPr lang="en-US" smtClean="0"/>
              <a:t>25</a:t>
            </a:fld>
            <a:endParaRPr lang="en-US"/>
          </a:p>
        </p:txBody>
      </p:sp>
    </p:spTree>
    <p:extLst>
      <p:ext uri="{BB962C8B-B14F-4D97-AF65-F5344CB8AC3E}">
        <p14:creationId xmlns:p14="http://schemas.microsoft.com/office/powerpoint/2010/main" val="11189446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LISA:  I’ll pass it back to Peggy Lynn</a:t>
            </a:r>
            <a:r>
              <a:rPr lang="en-US" baseline="0" dirty="0" smtClean="0"/>
              <a:t> to lead this in person.</a:t>
            </a:r>
          </a:p>
          <a:p>
            <a:endParaRPr lang="en-US" baseline="0" dirty="0" smtClean="0"/>
          </a:p>
          <a:p>
            <a:r>
              <a:rPr lang="en-US" baseline="0" dirty="0" smtClean="0"/>
              <a:t>Peggy LYNN:  This bonus to doing this exercise is that it is a reminder of why your research matters.</a:t>
            </a:r>
          </a:p>
          <a:p>
            <a:endParaRPr lang="en-US" baseline="0" dirty="0" smtClean="0"/>
          </a:p>
          <a:p>
            <a:r>
              <a:rPr lang="en-US" baseline="0" dirty="0" smtClean="0"/>
              <a:t>It’s pretty powerful, and encouraging. </a:t>
            </a:r>
            <a:endParaRPr lang="en-US" dirty="0"/>
          </a:p>
        </p:txBody>
      </p:sp>
      <p:sp>
        <p:nvSpPr>
          <p:cNvPr id="4" name="Slide Number Placeholder 3"/>
          <p:cNvSpPr>
            <a:spLocks noGrp="1"/>
          </p:cNvSpPr>
          <p:nvPr>
            <p:ph type="sldNum" sz="quarter" idx="10"/>
          </p:nvPr>
        </p:nvSpPr>
        <p:spPr/>
        <p:txBody>
          <a:bodyPr/>
          <a:lstStyle/>
          <a:p>
            <a:fld id="{2BB332DD-1CDD-7946-BAA1-9616839FDA16}" type="slidenum">
              <a:rPr lang="en-US" smtClean="0"/>
              <a:t>26</a:t>
            </a:fld>
            <a:endParaRPr lang="en-US"/>
          </a:p>
        </p:txBody>
      </p:sp>
    </p:spTree>
    <p:extLst>
      <p:ext uri="{BB962C8B-B14F-4D97-AF65-F5344CB8AC3E}">
        <p14:creationId xmlns:p14="http://schemas.microsoft.com/office/powerpoint/2010/main" val="42130899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PEGGY</a:t>
            </a:r>
            <a:r>
              <a:rPr lang="en-US" baseline="0" dirty="0" smtClean="0"/>
              <a:t> LYNN:  We challenge you to work through these here… today… out loud</a:t>
            </a:r>
          </a:p>
          <a:p>
            <a:endParaRPr lang="en-US" baseline="0" dirty="0" smtClean="0"/>
          </a:p>
          <a:p>
            <a:r>
              <a:rPr lang="en-US" baseline="0" dirty="0" smtClean="0"/>
              <a:t>I’ll ask the question one at a time and everyone say them out loud at the same time.</a:t>
            </a:r>
          </a:p>
          <a:p>
            <a:endParaRPr lang="en-US" baseline="0" dirty="0" smtClean="0"/>
          </a:p>
          <a:p>
            <a:r>
              <a:rPr lang="en-US" baseline="0" dirty="0" smtClean="0"/>
              <a:t>So let me ask “ who are you?”  Everyone say the answers out loud together, who are you? 1, 2, 3,   Pause.  Okay.</a:t>
            </a:r>
          </a:p>
          <a:p>
            <a:endParaRPr lang="en-US" baseline="0" dirty="0" smtClean="0"/>
          </a:p>
          <a:p>
            <a:r>
              <a:rPr lang="en-US" baseline="0" dirty="0" smtClean="0"/>
              <a:t>Next question,  What do you do? 1 , 2, 3 Pause. Great.  I think we heard more voices.</a:t>
            </a:r>
          </a:p>
          <a:p>
            <a:endParaRPr lang="en-US" baseline="0" dirty="0" smtClean="0"/>
          </a:p>
          <a:p>
            <a:r>
              <a:rPr lang="en-US" baseline="0" dirty="0" smtClean="0"/>
              <a:t>Really important one.  “Who do you do it for?”  1, 2, 3  Pause.  Awesome.</a:t>
            </a:r>
          </a:p>
          <a:p>
            <a:endParaRPr lang="en-US" baseline="0" dirty="0" smtClean="0"/>
          </a:p>
          <a:p>
            <a:r>
              <a:rPr lang="en-US" baseline="0" dirty="0" smtClean="0"/>
              <a:t>“What do these people want or need?” 1,2,3 Pause.  Good.</a:t>
            </a:r>
          </a:p>
          <a:p>
            <a:endParaRPr lang="en-US" baseline="0" dirty="0" smtClean="0"/>
          </a:p>
          <a:p>
            <a:r>
              <a:rPr lang="en-US" baseline="0" dirty="0" smtClean="0"/>
              <a:t>The clincher.  “How will they be changed by what you do?” 1, 2., 3</a:t>
            </a:r>
          </a:p>
          <a:p>
            <a:endParaRPr lang="en-US" baseline="0" dirty="0" smtClean="0"/>
          </a:p>
          <a:p>
            <a:r>
              <a:rPr lang="en-US" baseline="0" dirty="0" smtClean="0"/>
              <a:t>We’’</a:t>
            </a:r>
            <a:r>
              <a:rPr lang="en-US" baseline="0" dirty="0" err="1" smtClean="0"/>
              <a:t>ll</a:t>
            </a:r>
            <a:r>
              <a:rPr lang="en-US" baseline="0" dirty="0" smtClean="0"/>
              <a:t> give you a moment to craft the cocktail party answer to “tell me about your research?” or “what do you do?”  We bet you’ll be using it this weekend.  </a:t>
            </a:r>
          </a:p>
          <a:p>
            <a:endParaRPr lang="en-US" baseline="0" dirty="0" smtClean="0"/>
          </a:p>
          <a:p>
            <a:r>
              <a:rPr lang="en-US" baseline="0" dirty="0" smtClean="0"/>
              <a:t>Does anyone what to stand up and share there cocktail party answer. </a:t>
            </a:r>
            <a:r>
              <a:rPr lang="en-US" dirty="0" smtClean="0"/>
              <a:t>Great</a:t>
            </a:r>
            <a:r>
              <a:rPr lang="en-US" baseline="0" dirty="0" smtClean="0"/>
              <a:t>.  I’ll start with you.  Tell us about your research.  </a:t>
            </a:r>
            <a:r>
              <a:rPr lang="en-US" dirty="0" smtClean="0"/>
              <a:t>Anyone else?</a:t>
            </a:r>
            <a:r>
              <a:rPr lang="en-US" baseline="0" dirty="0" smtClean="0"/>
              <a:t> </a:t>
            </a:r>
          </a:p>
          <a:p>
            <a:endParaRPr lang="en-US" dirty="0" smtClean="0"/>
          </a:p>
          <a:p>
            <a:r>
              <a:rPr lang="en-US" dirty="0" smtClean="0"/>
              <a:t>I’ll pass</a:t>
            </a:r>
            <a:r>
              <a:rPr lang="en-US" baseline="0" dirty="0" smtClean="0"/>
              <a:t> the last word to Lisa.</a:t>
            </a:r>
          </a:p>
          <a:p>
            <a:endParaRPr lang="en-US" dirty="0"/>
          </a:p>
        </p:txBody>
      </p:sp>
      <p:sp>
        <p:nvSpPr>
          <p:cNvPr id="4" name="Slide Number Placeholder 3"/>
          <p:cNvSpPr>
            <a:spLocks noGrp="1"/>
          </p:cNvSpPr>
          <p:nvPr>
            <p:ph type="sldNum" sz="quarter" idx="10"/>
          </p:nvPr>
        </p:nvSpPr>
        <p:spPr/>
        <p:txBody>
          <a:bodyPr/>
          <a:lstStyle/>
          <a:p>
            <a:fld id="{2BB332DD-1CDD-7946-BAA1-9616839FDA16}" type="slidenum">
              <a:rPr lang="en-US" smtClean="0"/>
              <a:t>27</a:t>
            </a:fld>
            <a:endParaRPr lang="en-US"/>
          </a:p>
        </p:txBody>
      </p:sp>
    </p:spTree>
    <p:extLst>
      <p:ext uri="{BB962C8B-B14F-4D97-AF65-F5344CB8AC3E}">
        <p14:creationId xmlns:p14="http://schemas.microsoft.com/office/powerpoint/2010/main" val="38108500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LISA:</a:t>
            </a:r>
            <a:r>
              <a:rPr lang="en-US" baseline="0" dirty="0" smtClean="0"/>
              <a:t>  </a:t>
            </a:r>
            <a:r>
              <a:rPr lang="en-US" dirty="0" smtClean="0"/>
              <a:t>This</a:t>
            </a:r>
            <a:r>
              <a:rPr lang="en-US" baseline="0" dirty="0" smtClean="0"/>
              <a:t> is “our” purpose.</a:t>
            </a:r>
            <a:endParaRPr lang="en-US" dirty="0"/>
          </a:p>
        </p:txBody>
      </p:sp>
      <p:sp>
        <p:nvSpPr>
          <p:cNvPr id="4" name="Slide Number Placeholder 3"/>
          <p:cNvSpPr>
            <a:spLocks noGrp="1"/>
          </p:cNvSpPr>
          <p:nvPr>
            <p:ph type="sldNum" sz="quarter" idx="10"/>
          </p:nvPr>
        </p:nvSpPr>
        <p:spPr/>
        <p:txBody>
          <a:bodyPr/>
          <a:lstStyle/>
          <a:p>
            <a:fld id="{2BB332DD-1CDD-7946-BAA1-9616839FDA16}" type="slidenum">
              <a:rPr lang="en-US" smtClean="0"/>
              <a:t>28</a:t>
            </a:fld>
            <a:endParaRPr lang="en-US"/>
          </a:p>
        </p:txBody>
      </p:sp>
    </p:spTree>
    <p:extLst>
      <p:ext uri="{BB962C8B-B14F-4D97-AF65-F5344CB8AC3E}">
        <p14:creationId xmlns:p14="http://schemas.microsoft.com/office/powerpoint/2010/main" val="32064373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361144D-BFA4-3C48-8391-1BF4BAC4DA03}" type="datetimeFigureOut">
              <a:rPr lang="en-US" smtClean="0"/>
              <a:t>18-07-15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A16DC1-63AC-F048-90D4-C2232D6FF6A5}" type="slidenum">
              <a:rPr lang="en-US" smtClean="0"/>
              <a:t>‹#›</a:t>
            </a:fld>
            <a:endParaRPr lang="en-US"/>
          </a:p>
        </p:txBody>
      </p:sp>
    </p:spTree>
    <p:extLst>
      <p:ext uri="{BB962C8B-B14F-4D97-AF65-F5344CB8AC3E}">
        <p14:creationId xmlns:p14="http://schemas.microsoft.com/office/powerpoint/2010/main" val="209769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61144D-BFA4-3C48-8391-1BF4BAC4DA03}" type="datetimeFigureOut">
              <a:rPr lang="en-US" smtClean="0"/>
              <a:t>18-07-15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A16DC1-63AC-F048-90D4-C2232D6FF6A5}" type="slidenum">
              <a:rPr lang="en-US" smtClean="0"/>
              <a:t>‹#›</a:t>
            </a:fld>
            <a:endParaRPr lang="en-US"/>
          </a:p>
        </p:txBody>
      </p:sp>
    </p:spTree>
    <p:extLst>
      <p:ext uri="{BB962C8B-B14F-4D97-AF65-F5344CB8AC3E}">
        <p14:creationId xmlns:p14="http://schemas.microsoft.com/office/powerpoint/2010/main" val="163784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61144D-BFA4-3C48-8391-1BF4BAC4DA03}" type="datetimeFigureOut">
              <a:rPr lang="en-US" smtClean="0"/>
              <a:t>18-07-15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A16DC1-63AC-F048-90D4-C2232D6FF6A5}" type="slidenum">
              <a:rPr lang="en-US" smtClean="0"/>
              <a:t>‹#›</a:t>
            </a:fld>
            <a:endParaRPr lang="en-US"/>
          </a:p>
        </p:txBody>
      </p:sp>
    </p:spTree>
    <p:extLst>
      <p:ext uri="{BB962C8B-B14F-4D97-AF65-F5344CB8AC3E}">
        <p14:creationId xmlns:p14="http://schemas.microsoft.com/office/powerpoint/2010/main" val="608428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361144D-BFA4-3C48-8391-1BF4BAC4DA03}" type="datetimeFigureOut">
              <a:rPr lang="en-US" smtClean="0"/>
              <a:t>18-07-15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A16DC1-63AC-F048-90D4-C2232D6FF6A5}" type="slidenum">
              <a:rPr lang="en-US" smtClean="0"/>
              <a:t>‹#›</a:t>
            </a:fld>
            <a:endParaRPr lang="en-US"/>
          </a:p>
        </p:txBody>
      </p:sp>
    </p:spTree>
    <p:extLst>
      <p:ext uri="{BB962C8B-B14F-4D97-AF65-F5344CB8AC3E}">
        <p14:creationId xmlns:p14="http://schemas.microsoft.com/office/powerpoint/2010/main" val="17196631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361144D-BFA4-3C48-8391-1BF4BAC4DA03}" type="datetimeFigureOut">
              <a:rPr lang="en-US" smtClean="0"/>
              <a:t>18-07-15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A16DC1-63AC-F048-90D4-C2232D6FF6A5}" type="slidenum">
              <a:rPr lang="en-US" smtClean="0"/>
              <a:t>‹#›</a:t>
            </a:fld>
            <a:endParaRPr lang="en-US"/>
          </a:p>
        </p:txBody>
      </p:sp>
    </p:spTree>
    <p:extLst>
      <p:ext uri="{BB962C8B-B14F-4D97-AF65-F5344CB8AC3E}">
        <p14:creationId xmlns:p14="http://schemas.microsoft.com/office/powerpoint/2010/main" val="434611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361144D-BFA4-3C48-8391-1BF4BAC4DA03}" type="datetimeFigureOut">
              <a:rPr lang="en-US" smtClean="0"/>
              <a:t>18-07-15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A16DC1-63AC-F048-90D4-C2232D6FF6A5}" type="slidenum">
              <a:rPr lang="en-US" smtClean="0"/>
              <a:t>‹#›</a:t>
            </a:fld>
            <a:endParaRPr lang="en-US"/>
          </a:p>
        </p:txBody>
      </p:sp>
    </p:spTree>
    <p:extLst>
      <p:ext uri="{BB962C8B-B14F-4D97-AF65-F5344CB8AC3E}">
        <p14:creationId xmlns:p14="http://schemas.microsoft.com/office/powerpoint/2010/main" val="2894037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61144D-BFA4-3C48-8391-1BF4BAC4DA03}" type="datetimeFigureOut">
              <a:rPr lang="en-US" smtClean="0"/>
              <a:t>18-07-15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A16DC1-63AC-F048-90D4-C2232D6FF6A5}" type="slidenum">
              <a:rPr lang="en-US" smtClean="0"/>
              <a:t>‹#›</a:t>
            </a:fld>
            <a:endParaRPr lang="en-US"/>
          </a:p>
        </p:txBody>
      </p:sp>
    </p:spTree>
    <p:extLst>
      <p:ext uri="{BB962C8B-B14F-4D97-AF65-F5344CB8AC3E}">
        <p14:creationId xmlns:p14="http://schemas.microsoft.com/office/powerpoint/2010/main" val="4659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61144D-BFA4-3C48-8391-1BF4BAC4DA03}" type="datetimeFigureOut">
              <a:rPr lang="en-US" smtClean="0"/>
              <a:t>18-07-15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A16DC1-63AC-F048-90D4-C2232D6FF6A5}" type="slidenum">
              <a:rPr lang="en-US" smtClean="0"/>
              <a:t>‹#›</a:t>
            </a:fld>
            <a:endParaRPr lang="en-US"/>
          </a:p>
        </p:txBody>
      </p:sp>
    </p:spTree>
    <p:extLst>
      <p:ext uri="{BB962C8B-B14F-4D97-AF65-F5344CB8AC3E}">
        <p14:creationId xmlns:p14="http://schemas.microsoft.com/office/powerpoint/2010/main" val="8639421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61144D-BFA4-3C48-8391-1BF4BAC4DA03}" type="datetimeFigureOut">
              <a:rPr lang="en-US" smtClean="0"/>
              <a:t>18-07-15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A16DC1-63AC-F048-90D4-C2232D6FF6A5}" type="slidenum">
              <a:rPr lang="en-US" smtClean="0"/>
              <a:t>‹#›</a:t>
            </a:fld>
            <a:endParaRPr lang="en-US"/>
          </a:p>
        </p:txBody>
      </p:sp>
    </p:spTree>
    <p:extLst>
      <p:ext uri="{BB962C8B-B14F-4D97-AF65-F5344CB8AC3E}">
        <p14:creationId xmlns:p14="http://schemas.microsoft.com/office/powerpoint/2010/main" val="296267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61144D-BFA4-3C48-8391-1BF4BAC4DA03}" type="datetimeFigureOut">
              <a:rPr lang="en-US" smtClean="0"/>
              <a:t>18-07-15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A16DC1-63AC-F048-90D4-C2232D6FF6A5}" type="slidenum">
              <a:rPr lang="en-US" smtClean="0"/>
              <a:t>‹#›</a:t>
            </a:fld>
            <a:endParaRPr lang="en-US"/>
          </a:p>
        </p:txBody>
      </p:sp>
    </p:spTree>
    <p:extLst>
      <p:ext uri="{BB962C8B-B14F-4D97-AF65-F5344CB8AC3E}">
        <p14:creationId xmlns:p14="http://schemas.microsoft.com/office/powerpoint/2010/main" val="3419904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61144D-BFA4-3C48-8391-1BF4BAC4DA03}" type="datetimeFigureOut">
              <a:rPr lang="en-US" smtClean="0"/>
              <a:t>18-07-15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A16DC1-63AC-F048-90D4-C2232D6FF6A5}" type="slidenum">
              <a:rPr lang="en-US" smtClean="0"/>
              <a:t>‹#›</a:t>
            </a:fld>
            <a:endParaRPr lang="en-US"/>
          </a:p>
        </p:txBody>
      </p:sp>
    </p:spTree>
    <p:extLst>
      <p:ext uri="{BB962C8B-B14F-4D97-AF65-F5344CB8AC3E}">
        <p14:creationId xmlns:p14="http://schemas.microsoft.com/office/powerpoint/2010/main" val="208387955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61144D-BFA4-3C48-8391-1BF4BAC4DA03}" type="datetimeFigureOut">
              <a:rPr lang="en-US" smtClean="0"/>
              <a:t>18-07-15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A16DC1-63AC-F048-90D4-C2232D6FF6A5}" type="slidenum">
              <a:rPr lang="en-US" smtClean="0"/>
              <a:t>‹#›</a:t>
            </a:fld>
            <a:endParaRPr lang="en-US"/>
          </a:p>
        </p:txBody>
      </p:sp>
    </p:spTree>
    <p:extLst>
      <p:ext uri="{BB962C8B-B14F-4D97-AF65-F5344CB8AC3E}">
        <p14:creationId xmlns:p14="http://schemas.microsoft.com/office/powerpoint/2010/main" val="26516974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3.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6.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7.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18.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19.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20.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21.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22.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23.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24.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25.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26.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27.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P_Track1_Presentation.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3086" cy="6858000"/>
          </a:xfrm>
          <a:prstGeom prst="rect">
            <a:avLst/>
          </a:prstGeom>
        </p:spPr>
      </p:pic>
    </p:spTree>
    <p:extLst>
      <p:ext uri="{BB962C8B-B14F-4D97-AF65-F5344CB8AC3E}">
        <p14:creationId xmlns:p14="http://schemas.microsoft.com/office/powerpoint/2010/main" val="346771470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P_Track1_Presentation2.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8958"/>
            <a:ext cx="9143086" cy="6858000"/>
          </a:xfrm>
          <a:prstGeom prst="rect">
            <a:avLst/>
          </a:prstGeom>
        </p:spPr>
      </p:pic>
    </p:spTree>
    <p:extLst>
      <p:ext uri="{BB962C8B-B14F-4D97-AF65-F5344CB8AC3E}">
        <p14:creationId xmlns:p14="http://schemas.microsoft.com/office/powerpoint/2010/main" val="201744931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P_Track1_Presentation3.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3086" cy="6858000"/>
          </a:xfrm>
          <a:prstGeom prst="rect">
            <a:avLst/>
          </a:prstGeom>
        </p:spPr>
      </p:pic>
    </p:spTree>
    <p:extLst>
      <p:ext uri="{BB962C8B-B14F-4D97-AF65-F5344CB8AC3E}">
        <p14:creationId xmlns:p14="http://schemas.microsoft.com/office/powerpoint/2010/main" val="102971369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P_Track1_Presentation4.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3086" cy="6858000"/>
          </a:xfrm>
          <a:prstGeom prst="rect">
            <a:avLst/>
          </a:prstGeom>
        </p:spPr>
      </p:pic>
    </p:spTree>
    <p:extLst>
      <p:ext uri="{BB962C8B-B14F-4D97-AF65-F5344CB8AC3E}">
        <p14:creationId xmlns:p14="http://schemas.microsoft.com/office/powerpoint/2010/main" val="217420540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P_Track1_Presentation5.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3086" cy="6858000"/>
          </a:xfrm>
          <a:prstGeom prst="rect">
            <a:avLst/>
          </a:prstGeom>
        </p:spPr>
      </p:pic>
    </p:spTree>
    <p:extLst>
      <p:ext uri="{BB962C8B-B14F-4D97-AF65-F5344CB8AC3E}">
        <p14:creationId xmlns:p14="http://schemas.microsoft.com/office/powerpoint/2010/main" val="237128333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P_Track1_Presentation6.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3086" cy="6858000"/>
          </a:xfrm>
          <a:prstGeom prst="rect">
            <a:avLst/>
          </a:prstGeom>
        </p:spPr>
      </p:pic>
    </p:spTree>
    <p:extLst>
      <p:ext uri="{BB962C8B-B14F-4D97-AF65-F5344CB8AC3E}">
        <p14:creationId xmlns:p14="http://schemas.microsoft.com/office/powerpoint/2010/main" val="259814476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P_Track1_Presentation7.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3086" cy="6858000"/>
          </a:xfrm>
          <a:prstGeom prst="rect">
            <a:avLst/>
          </a:prstGeom>
        </p:spPr>
      </p:pic>
    </p:spTree>
    <p:extLst>
      <p:ext uri="{BB962C8B-B14F-4D97-AF65-F5344CB8AC3E}">
        <p14:creationId xmlns:p14="http://schemas.microsoft.com/office/powerpoint/2010/main" val="382999325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P_Track1_Presentation8.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3086" cy="6858000"/>
          </a:xfrm>
          <a:prstGeom prst="rect">
            <a:avLst/>
          </a:prstGeom>
        </p:spPr>
      </p:pic>
    </p:spTree>
    <p:extLst>
      <p:ext uri="{BB962C8B-B14F-4D97-AF65-F5344CB8AC3E}">
        <p14:creationId xmlns:p14="http://schemas.microsoft.com/office/powerpoint/2010/main" val="246227762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P_Track1_Presentation10.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3086" cy="6858000"/>
          </a:xfrm>
          <a:prstGeom prst="rect">
            <a:avLst/>
          </a:prstGeom>
        </p:spPr>
      </p:pic>
    </p:spTree>
    <p:extLst>
      <p:ext uri="{BB962C8B-B14F-4D97-AF65-F5344CB8AC3E}">
        <p14:creationId xmlns:p14="http://schemas.microsoft.com/office/powerpoint/2010/main" val="426166217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P_Track1_Presentation11.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3086" cy="6858000"/>
          </a:xfrm>
          <a:prstGeom prst="rect">
            <a:avLst/>
          </a:prstGeom>
        </p:spPr>
      </p:pic>
    </p:spTree>
    <p:extLst>
      <p:ext uri="{BB962C8B-B14F-4D97-AF65-F5344CB8AC3E}">
        <p14:creationId xmlns:p14="http://schemas.microsoft.com/office/powerpoint/2010/main" val="140055766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P_Track1_Presentation12.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3086" cy="6858000"/>
          </a:xfrm>
          <a:prstGeom prst="rect">
            <a:avLst/>
          </a:prstGeom>
        </p:spPr>
      </p:pic>
    </p:spTree>
    <p:extLst>
      <p:ext uri="{BB962C8B-B14F-4D97-AF65-F5344CB8AC3E}">
        <p14:creationId xmlns:p14="http://schemas.microsoft.com/office/powerpoint/2010/main" val="157651486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P_Track1_Presentation13.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3086" cy="6858000"/>
          </a:xfrm>
          <a:prstGeom prst="rect">
            <a:avLst/>
          </a:prstGeom>
        </p:spPr>
      </p:pic>
    </p:spTree>
    <p:extLst>
      <p:ext uri="{BB962C8B-B14F-4D97-AF65-F5344CB8AC3E}">
        <p14:creationId xmlns:p14="http://schemas.microsoft.com/office/powerpoint/2010/main" val="210183849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P_Track1_Presentation14.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3086" cy="6858000"/>
          </a:xfrm>
          <a:prstGeom prst="rect">
            <a:avLst/>
          </a:prstGeom>
        </p:spPr>
      </p:pic>
    </p:spTree>
    <p:extLst>
      <p:ext uri="{BB962C8B-B14F-4D97-AF65-F5344CB8AC3E}">
        <p14:creationId xmlns:p14="http://schemas.microsoft.com/office/powerpoint/2010/main" val="40359201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P_Track1_Presentation15.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3086" cy="6858000"/>
          </a:xfrm>
          <a:prstGeom prst="rect">
            <a:avLst/>
          </a:prstGeom>
        </p:spPr>
      </p:pic>
    </p:spTree>
    <p:extLst>
      <p:ext uri="{BB962C8B-B14F-4D97-AF65-F5344CB8AC3E}">
        <p14:creationId xmlns:p14="http://schemas.microsoft.com/office/powerpoint/2010/main" val="422375651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P_Track1_Presentation16.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3086" cy="6858000"/>
          </a:xfrm>
          <a:prstGeom prst="rect">
            <a:avLst/>
          </a:prstGeom>
        </p:spPr>
      </p:pic>
    </p:spTree>
    <p:extLst>
      <p:ext uri="{BB962C8B-B14F-4D97-AF65-F5344CB8AC3E}">
        <p14:creationId xmlns:p14="http://schemas.microsoft.com/office/powerpoint/2010/main" val="424707856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P_Track1_Presentation17.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3086" cy="6858000"/>
          </a:xfrm>
          <a:prstGeom prst="rect">
            <a:avLst/>
          </a:prstGeom>
        </p:spPr>
      </p:pic>
    </p:spTree>
    <p:extLst>
      <p:ext uri="{BB962C8B-B14F-4D97-AF65-F5344CB8AC3E}">
        <p14:creationId xmlns:p14="http://schemas.microsoft.com/office/powerpoint/2010/main" val="184261316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P_Track1_Presentation18.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3086" cy="6858000"/>
          </a:xfrm>
          <a:prstGeom prst="rect">
            <a:avLst/>
          </a:prstGeom>
        </p:spPr>
      </p:pic>
    </p:spTree>
    <p:extLst>
      <p:ext uri="{BB962C8B-B14F-4D97-AF65-F5344CB8AC3E}">
        <p14:creationId xmlns:p14="http://schemas.microsoft.com/office/powerpoint/2010/main" val="393439921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P_Track1_Presentation19.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3086" cy="6858000"/>
          </a:xfrm>
          <a:prstGeom prst="rect">
            <a:avLst/>
          </a:prstGeom>
        </p:spPr>
      </p:pic>
    </p:spTree>
    <p:extLst>
      <p:ext uri="{BB962C8B-B14F-4D97-AF65-F5344CB8AC3E}">
        <p14:creationId xmlns:p14="http://schemas.microsoft.com/office/powerpoint/2010/main" val="192918276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P_Track1_Presentation20.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3086" cy="6858000"/>
          </a:xfrm>
          <a:prstGeom prst="rect">
            <a:avLst/>
          </a:prstGeom>
        </p:spPr>
      </p:pic>
    </p:spTree>
    <p:extLst>
      <p:ext uri="{BB962C8B-B14F-4D97-AF65-F5344CB8AC3E}">
        <p14:creationId xmlns:p14="http://schemas.microsoft.com/office/powerpoint/2010/main" val="203373230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P_Track1_Presentation21.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3086" cy="6858000"/>
          </a:xfrm>
          <a:prstGeom prst="rect">
            <a:avLst/>
          </a:prstGeom>
        </p:spPr>
      </p:pic>
    </p:spTree>
    <p:extLst>
      <p:ext uri="{BB962C8B-B14F-4D97-AF65-F5344CB8AC3E}">
        <p14:creationId xmlns:p14="http://schemas.microsoft.com/office/powerpoint/2010/main" val="319316329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P_Track1_Presentation22.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3086" cy="6858000"/>
          </a:xfrm>
          <a:prstGeom prst="rect">
            <a:avLst/>
          </a:prstGeom>
        </p:spPr>
      </p:pic>
    </p:spTree>
    <p:extLst>
      <p:ext uri="{BB962C8B-B14F-4D97-AF65-F5344CB8AC3E}">
        <p14:creationId xmlns:p14="http://schemas.microsoft.com/office/powerpoint/2010/main" val="158579290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P_Track1_Presentation23.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3086" cy="6858000"/>
          </a:xfrm>
          <a:prstGeom prst="rect">
            <a:avLst/>
          </a:prstGeom>
        </p:spPr>
      </p:pic>
    </p:spTree>
    <p:extLst>
      <p:ext uri="{BB962C8B-B14F-4D97-AF65-F5344CB8AC3E}">
        <p14:creationId xmlns:p14="http://schemas.microsoft.com/office/powerpoint/2010/main" val="232510978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P_Track1_Presentation24.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3086" cy="6858000"/>
          </a:xfrm>
          <a:prstGeom prst="rect">
            <a:avLst/>
          </a:prstGeom>
        </p:spPr>
      </p:pic>
    </p:spTree>
    <p:extLst>
      <p:ext uri="{BB962C8B-B14F-4D97-AF65-F5344CB8AC3E}">
        <p14:creationId xmlns:p14="http://schemas.microsoft.com/office/powerpoint/2010/main" val="45032151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P_Track1_Presentation25.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3086" cy="6858000"/>
          </a:xfrm>
          <a:prstGeom prst="rect">
            <a:avLst/>
          </a:prstGeom>
        </p:spPr>
      </p:pic>
    </p:spTree>
    <p:extLst>
      <p:ext uri="{BB962C8B-B14F-4D97-AF65-F5344CB8AC3E}">
        <p14:creationId xmlns:p14="http://schemas.microsoft.com/office/powerpoint/2010/main" val="263245798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P_Track1_Presentation26.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3086" cy="6858000"/>
          </a:xfrm>
          <a:prstGeom prst="rect">
            <a:avLst/>
          </a:prstGeom>
        </p:spPr>
      </p:pic>
    </p:spTree>
    <p:extLst>
      <p:ext uri="{BB962C8B-B14F-4D97-AF65-F5344CB8AC3E}">
        <p14:creationId xmlns:p14="http://schemas.microsoft.com/office/powerpoint/2010/main" val="2517768651"/>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P_Track1_Presentation27.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3086" cy="6858000"/>
          </a:xfrm>
          <a:prstGeom prst="rect">
            <a:avLst/>
          </a:prstGeom>
        </p:spPr>
      </p:pic>
    </p:spTree>
    <p:extLst>
      <p:ext uri="{BB962C8B-B14F-4D97-AF65-F5344CB8AC3E}">
        <p14:creationId xmlns:p14="http://schemas.microsoft.com/office/powerpoint/2010/main" val="4242573393"/>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P_Track1_Presentation28.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3086" cy="6858000"/>
          </a:xfrm>
          <a:prstGeom prst="rect">
            <a:avLst/>
          </a:prstGeom>
        </p:spPr>
      </p:pic>
    </p:spTree>
    <p:extLst>
      <p:ext uri="{BB962C8B-B14F-4D97-AF65-F5344CB8AC3E}">
        <p14:creationId xmlns:p14="http://schemas.microsoft.com/office/powerpoint/2010/main" val="3158941260"/>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P_Track1_Presentation29.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3086" cy="6858000"/>
          </a:xfrm>
          <a:prstGeom prst="rect">
            <a:avLst/>
          </a:prstGeom>
        </p:spPr>
      </p:pic>
    </p:spTree>
    <p:extLst>
      <p:ext uri="{BB962C8B-B14F-4D97-AF65-F5344CB8AC3E}">
        <p14:creationId xmlns:p14="http://schemas.microsoft.com/office/powerpoint/2010/main" val="320216191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3056</TotalTime>
  <Words>1574</Words>
  <Application>Microsoft Macintosh PowerPoint</Application>
  <PresentationFormat>On-screen Show (4:3)</PresentationFormat>
  <Paragraphs>158</Paragraphs>
  <Slides>28</Slides>
  <Notes>28</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 Hammershaimb</dc:creator>
  <cp:lastModifiedBy>Peggy Lynn</cp:lastModifiedBy>
  <cp:revision>24</cp:revision>
  <dcterms:created xsi:type="dcterms:W3CDTF">2016-08-29T18:16:38Z</dcterms:created>
  <dcterms:modified xsi:type="dcterms:W3CDTF">2018-07-16T01:36:46Z</dcterms:modified>
</cp:coreProperties>
</file>